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432" r:id="rId3"/>
    <p:sldId id="423" r:id="rId4"/>
    <p:sldId id="424" r:id="rId5"/>
    <p:sldId id="431" r:id="rId6"/>
    <p:sldId id="425" r:id="rId7"/>
    <p:sldId id="433" r:id="rId8"/>
    <p:sldId id="429" r:id="rId9"/>
    <p:sldId id="428" r:id="rId10"/>
    <p:sldId id="427" r:id="rId11"/>
    <p:sldId id="426" r:id="rId12"/>
    <p:sldId id="383" r:id="rId13"/>
    <p:sldId id="422" r:id="rId14"/>
    <p:sldId id="449" r:id="rId15"/>
    <p:sldId id="317" r:id="rId16"/>
    <p:sldId id="319" r:id="rId17"/>
    <p:sldId id="324" r:id="rId18"/>
    <p:sldId id="320" r:id="rId19"/>
    <p:sldId id="330" r:id="rId20"/>
    <p:sldId id="331" r:id="rId21"/>
    <p:sldId id="332" r:id="rId22"/>
    <p:sldId id="333" r:id="rId23"/>
    <p:sldId id="336" r:id="rId24"/>
    <p:sldId id="337" r:id="rId25"/>
    <p:sldId id="338" r:id="rId26"/>
    <p:sldId id="339" r:id="rId27"/>
    <p:sldId id="340" r:id="rId28"/>
    <p:sldId id="341" r:id="rId29"/>
    <p:sldId id="342" r:id="rId30"/>
    <p:sldId id="346" r:id="rId31"/>
    <p:sldId id="347" r:id="rId32"/>
    <p:sldId id="345" r:id="rId33"/>
    <p:sldId id="260" r:id="rId34"/>
    <p:sldId id="395" r:id="rId35"/>
    <p:sldId id="380" r:id="rId36"/>
    <p:sldId id="441" r:id="rId37"/>
    <p:sldId id="439" r:id="rId38"/>
    <p:sldId id="443" r:id="rId39"/>
    <p:sldId id="444" r:id="rId40"/>
    <p:sldId id="258" r:id="rId41"/>
    <p:sldId id="396" r:id="rId42"/>
    <p:sldId id="445" r:id="rId43"/>
    <p:sldId id="410" r:id="rId44"/>
    <p:sldId id="411" r:id="rId45"/>
    <p:sldId id="412" r:id="rId46"/>
  </p:sldIdLst>
  <p:sldSz cx="9144000" cy="6858000" type="screen4x3"/>
  <p:notesSz cx="6810375" cy="99425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A49E"/>
    <a:srgbClr val="F6837A"/>
    <a:srgbClr val="0966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60" autoAdjust="0"/>
    <p:restoredTop sz="72671" autoAdjust="0"/>
  </p:normalViewPr>
  <p:slideViewPr>
    <p:cSldViewPr snapToGrid="0">
      <p:cViewPr>
        <p:scale>
          <a:sx n="68" d="100"/>
          <a:sy n="68" d="100"/>
        </p:scale>
        <p:origin x="-1134" y="-28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1968" y="-84"/>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29885EDC-135A-4835-B538-C29D71BCF70F}" type="datetimeFigureOut">
              <a:rPr lang="en-GB"/>
              <a:pPr>
                <a:defRPr/>
              </a:pPr>
              <a:t>19/05/2015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3C970CD3-5EA0-47CE-8CEA-57B56D3535C4}" type="slidenum">
              <a:rPr lang="en-GB"/>
              <a:pPr>
                <a:defRPr/>
              </a:pPr>
              <a:t>‹#›</a:t>
            </a:fld>
            <a:endParaRPr lang="en-GB" dirty="0"/>
          </a:p>
        </p:txBody>
      </p:sp>
    </p:spTree>
    <p:extLst>
      <p:ext uri="{BB962C8B-B14F-4D97-AF65-F5344CB8AC3E}">
        <p14:creationId xmlns:p14="http://schemas.microsoft.com/office/powerpoint/2010/main" val="35917191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1</a:t>
            </a:fld>
            <a:endParaRPr lang="en-GB" dirty="0"/>
          </a:p>
        </p:txBody>
      </p:sp>
    </p:spTree>
    <p:extLst>
      <p:ext uri="{BB962C8B-B14F-4D97-AF65-F5344CB8AC3E}">
        <p14:creationId xmlns:p14="http://schemas.microsoft.com/office/powerpoint/2010/main" val="1061177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TextEdit="1"/>
          </p:cNvSpPr>
          <p:nvPr>
            <p:ph type="sldImg"/>
          </p:nvPr>
        </p:nvSpPr>
        <p:spPr bwMode="auto">
          <a:noFill/>
          <a:ln>
            <a:solidFill>
              <a:srgbClr val="000000"/>
            </a:solidFill>
            <a:miter lim="800000"/>
            <a:headEnd/>
            <a:tailEnd/>
          </a:ln>
        </p:spPr>
      </p:sp>
      <p:sp>
        <p:nvSpPr>
          <p:cNvPr id="101379"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solidFill>
                <a:schemeClr val="bg1"/>
              </a:solidFill>
              <a:latin typeface="Arial"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11</a:t>
            </a:fld>
            <a:endParaRPr lang="en-GB" dirty="0"/>
          </a:p>
        </p:txBody>
      </p:sp>
    </p:spTree>
    <p:extLst>
      <p:ext uri="{BB962C8B-B14F-4D97-AF65-F5344CB8AC3E}">
        <p14:creationId xmlns:p14="http://schemas.microsoft.com/office/powerpoint/2010/main" val="39376569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TextEdit="1"/>
          </p:cNvSpPr>
          <p:nvPr>
            <p:ph type="sldImg"/>
          </p:nvPr>
        </p:nvSpPr>
        <p:spPr bwMode="auto">
          <a:noFill/>
          <a:ln>
            <a:solidFill>
              <a:srgbClr val="000000"/>
            </a:solidFill>
            <a:miter lim="800000"/>
            <a:headEnd/>
            <a:tailEnd/>
          </a:ln>
        </p:spPr>
      </p:sp>
      <p:sp>
        <p:nvSpPr>
          <p:cNvPr id="118787"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13</a:t>
            </a:fld>
            <a:endParaRPr lang="en-GB" dirty="0"/>
          </a:p>
        </p:txBody>
      </p:sp>
    </p:spTree>
    <p:extLst>
      <p:ext uri="{BB962C8B-B14F-4D97-AF65-F5344CB8AC3E}">
        <p14:creationId xmlns:p14="http://schemas.microsoft.com/office/powerpoint/2010/main" val="34315038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14</a:t>
            </a:fld>
            <a:endParaRPr lang="en-GB" dirty="0"/>
          </a:p>
        </p:txBody>
      </p:sp>
    </p:spTree>
    <p:extLst>
      <p:ext uri="{BB962C8B-B14F-4D97-AF65-F5344CB8AC3E}">
        <p14:creationId xmlns:p14="http://schemas.microsoft.com/office/powerpoint/2010/main" val="4826473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 orange lines show funding connections, the white lines show information</a:t>
            </a:r>
          </a:p>
          <a:p>
            <a:pPr>
              <a:spcBef>
                <a:spcPct val="0"/>
              </a:spcBef>
            </a:pPr>
            <a:endParaRPr lang="en-US" dirty="0" smtClean="0"/>
          </a:p>
          <a:p>
            <a:pPr>
              <a:spcBef>
                <a:spcPct val="0"/>
              </a:spcBef>
            </a:pPr>
            <a:r>
              <a:rPr lang="en-US" dirty="0" smtClean="0"/>
              <a:t>This is the researchers view from the past. Funding comes from research funders to the institution, made available to the researcher, who produce information and gives it to a publisher and the publisher makes it available. </a:t>
            </a:r>
            <a:endParaRPr lang="en-GB" dirty="0" smtClean="0"/>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31C88D8-1403-48A0-9E00-6120A3CD5188}" type="slidenum">
              <a:rPr lang="en-GB"/>
              <a:pPr fontAlgn="base">
                <a:spcBef>
                  <a:spcPct val="0"/>
                </a:spcBef>
                <a:spcAft>
                  <a:spcPct val="0"/>
                </a:spcAft>
              </a:pPr>
              <a:t>15</a:t>
            </a:fld>
            <a:endParaRPr lang="en-GB"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Then there was the option for the researcher to put it institutional repository.</a:t>
            </a:r>
            <a:endParaRPr lang="en-GB" dirty="0" smtClean="0"/>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9E884D8-EC70-480C-854B-36EE9E1F268E}" type="slidenum">
              <a:rPr lang="en-GB"/>
              <a:pPr fontAlgn="base">
                <a:spcBef>
                  <a:spcPct val="0"/>
                </a:spcBef>
                <a:spcAft>
                  <a:spcPct val="0"/>
                </a:spcAft>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GB" dirty="0" smtClean="0"/>
              <a:t>Research funders applied mandates.</a:t>
            </a:r>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97C2B8B-0AB6-4536-999B-1BC83E16697E}" type="slidenum">
              <a:rPr lang="en-GB"/>
              <a:pPr fontAlgn="base">
                <a:spcBef>
                  <a:spcPct val="0"/>
                </a:spcBef>
                <a:spcAft>
                  <a:spcPct val="0"/>
                </a:spcAft>
              </a:pPr>
              <a:t>17</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These mandates then promoted or required open access publication, either in a traditional publisher supplying an open access option, or in a journal produced by an open access publisher. In either case these publishers may or may not then put it in a central repository as well, as part of the publication process they offer.</a:t>
            </a:r>
          </a:p>
          <a:p>
            <a:pPr>
              <a:spcBef>
                <a:spcPct val="0"/>
              </a:spcBef>
            </a:pPr>
            <a:r>
              <a:rPr lang="en-US" dirty="0" smtClean="0"/>
              <a:t>Alternatively the researcher can deposit it in an institutional repository or subject repository.</a:t>
            </a:r>
            <a:endParaRPr lang="en-GB" dirty="0"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E87F3A-C238-4729-87E9-C2F55EBC4544}" type="slidenum">
              <a:rPr lang="en-GB"/>
              <a:pPr fontAlgn="base">
                <a:spcBef>
                  <a:spcPct val="0"/>
                </a:spcBef>
                <a:spcAft>
                  <a:spcPct val="0"/>
                </a:spcAft>
              </a:pPr>
              <a:t>18</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 requirement or choice of publishing open access is likely to bring with it a need to transfer funds to the publisher for the service.</a:t>
            </a:r>
            <a:endParaRPr lang="en-GB" dirty="0" smtClean="0"/>
          </a:p>
        </p:txBody>
      </p:sp>
      <p:sp>
        <p:nvSpPr>
          <p:cNvPr id="61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9FADAC-D110-4265-BAB7-DDEBCC568955}" type="slidenum">
              <a:rPr lang="en-GB"/>
              <a:pPr fontAlgn="base">
                <a:spcBef>
                  <a:spcPct val="0"/>
                </a:spcBef>
                <a:spcAft>
                  <a:spcPct val="0"/>
                </a:spcAft>
              </a:pPr>
              <a:t>19</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2</a:t>
            </a:fld>
            <a:endParaRPr lang="en-GB" dirty="0"/>
          </a:p>
        </p:txBody>
      </p:sp>
    </p:spTree>
    <p:extLst>
      <p:ext uri="{BB962C8B-B14F-4D97-AF65-F5344CB8AC3E}">
        <p14:creationId xmlns:p14="http://schemas.microsoft.com/office/powerpoint/2010/main" val="867458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To fulfil the funding connection and publisher the researcher might then have to apply to a funder for an additional grant and then receive this back for onward transfer to the publisher.</a:t>
            </a:r>
            <a:endParaRPr lang="en-GB" dirty="0" smtClean="0"/>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1DF7645-50E1-4369-A72C-BC3B2BFE11D6}" type="slidenum">
              <a:rPr lang="en-GB"/>
              <a:pPr fontAlgn="base">
                <a:spcBef>
                  <a:spcPct val="0"/>
                </a:spcBef>
                <a:spcAft>
                  <a:spcPct val="0"/>
                </a:spcAft>
              </a:pPr>
              <a:t>20</a:t>
            </a:fld>
            <a:endParaRPr lang="en-GB"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Or the researcher might have to apply to the institution for </a:t>
            </a:r>
            <a:r>
              <a:rPr lang="en-GB" dirty="0" smtClean="0"/>
              <a:t>p</a:t>
            </a:r>
            <a:r>
              <a:rPr lang="en-US" dirty="0" smtClean="0"/>
              <a:t>ublication costs as part of the research grant,</a:t>
            </a:r>
            <a:r>
              <a:rPr lang="en-GB" dirty="0" smtClean="0"/>
              <a:t> or</a:t>
            </a:r>
            <a:r>
              <a:rPr lang="en-US" dirty="0" smtClean="0"/>
              <a:t> direct from the funders in some way.</a:t>
            </a:r>
            <a:endParaRPr lang="en-GB" dirty="0" smtClean="0"/>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048E1B6-B0AE-4FF9-82BB-5717544F468C}" type="slidenum">
              <a:rPr lang="en-GB"/>
              <a:pPr fontAlgn="base">
                <a:spcBef>
                  <a:spcPct val="0"/>
                </a:spcBef>
                <a:spcAft>
                  <a:spcPct val="0"/>
                </a:spcAft>
              </a:pPr>
              <a:t>21</a:t>
            </a:fld>
            <a:endParaRPr lang="en-GB"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 institution might have to either apply for funding and then receive it from RCUK, or other research funders, or it might already be in receipt of a pre-existing block grant from the funder for this purpose.</a:t>
            </a:r>
            <a:endParaRPr lang="en-GB" dirty="0" smtClean="0"/>
          </a:p>
        </p:txBody>
      </p:sp>
      <p:sp>
        <p:nvSpPr>
          <p:cNvPr id="675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3F4BB7D-9D0B-444E-93C7-3C6AB34753AB}" type="slidenum">
              <a:rPr lang="en-GB"/>
              <a:pPr fontAlgn="base">
                <a:spcBef>
                  <a:spcPct val="0"/>
                </a:spcBef>
                <a:spcAft>
                  <a:spcPct val="0"/>
                </a:spcAft>
              </a:pPr>
              <a:t>22</a:t>
            </a:fld>
            <a:endParaRPr lang="en-GB"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Added to this many institutions now have mandates.</a:t>
            </a:r>
            <a:endParaRPr lang="en-GB" dirty="0"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C634A2-A26E-4ADD-9056-1BD3F0C7BC53}" type="slidenum">
              <a:rPr lang="en-GB"/>
              <a:pPr fontAlgn="base">
                <a:spcBef>
                  <a:spcPct val="0"/>
                </a:spcBef>
                <a:spcAft>
                  <a:spcPct val="0"/>
                </a:spcAft>
              </a:pPr>
              <a:t>23</a:t>
            </a:fld>
            <a:endParaRPr lang="en-GB"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Such institutional mandates might require deposition in an institutional database. </a:t>
            </a:r>
            <a:endParaRPr lang="en-GB" dirty="0" smtClean="0"/>
          </a:p>
        </p:txBody>
      </p:sp>
      <p:sp>
        <p:nvSpPr>
          <p:cNvPr id="716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28F5AD0-AC5D-412A-A90B-1B714A015AD1}" type="slidenum">
              <a:rPr lang="en-GB"/>
              <a:pPr fontAlgn="base">
                <a:spcBef>
                  <a:spcPct val="0"/>
                </a:spcBef>
                <a:spcAft>
                  <a:spcPct val="0"/>
                </a:spcAft>
              </a:pPr>
              <a:t>24</a:t>
            </a:fld>
            <a:endParaRPr lang="en-GB"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 researcher might have access to an institutional open access publication fund.</a:t>
            </a:r>
            <a:endParaRPr lang="en-GB" dirty="0" smtClean="0"/>
          </a:p>
        </p:txBody>
      </p:sp>
      <p:sp>
        <p:nvSpPr>
          <p:cNvPr id="737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3EE8E3-FB53-4ABD-8D35-C6E1CE115E3D}" type="slidenum">
              <a:rPr lang="en-GB"/>
              <a:pPr fontAlgn="base">
                <a:spcBef>
                  <a:spcPct val="0"/>
                </a:spcBef>
                <a:spcAft>
                  <a:spcPct val="0"/>
                </a:spcAft>
              </a:pPr>
              <a:t>25</a:t>
            </a:fld>
            <a:endParaRPr lang="en-GB"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 latest addition is the policy from HEFCE which has a direct call for action on both researchers and the institution.</a:t>
            </a:r>
            <a:endParaRPr lang="en-GB" dirty="0" smtClean="0"/>
          </a:p>
        </p:txBody>
      </p:sp>
      <p:sp>
        <p:nvSpPr>
          <p:cNvPr id="757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8B57058-D31D-4A81-AAF7-8F0BB4EA2BB5}" type="slidenum">
              <a:rPr lang="en-GB"/>
              <a:pPr fontAlgn="base">
                <a:spcBef>
                  <a:spcPct val="0"/>
                </a:spcBef>
                <a:spcAft>
                  <a:spcPct val="0"/>
                </a:spcAft>
              </a:pPr>
              <a:t>26</a:t>
            </a:fld>
            <a:endParaRPr lang="en-GB"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This strengthens the connection to institutional repository or subject repository.</a:t>
            </a:r>
            <a:endParaRPr lang="en-GB" dirty="0" smtClean="0"/>
          </a:p>
        </p:txBody>
      </p:sp>
      <p:sp>
        <p:nvSpPr>
          <p:cNvPr id="778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1E439DA-62A2-45FD-8895-C5D317240BCF}" type="slidenum">
              <a:rPr lang="en-GB"/>
              <a:pPr fontAlgn="base">
                <a:spcBef>
                  <a:spcPct val="0"/>
                </a:spcBef>
                <a:spcAft>
                  <a:spcPct val="0"/>
                </a:spcAft>
              </a:pPr>
              <a:t>27</a:t>
            </a:fld>
            <a:endParaRPr lang="en-GB"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If a researcher is now publishing open access then to satisfy the HEFCE policy, there is a requirement for the material to also be put in an institutional or subject repository.</a:t>
            </a:r>
            <a:endParaRPr lang="en-GB" dirty="0" smtClean="0"/>
          </a:p>
        </p:txBody>
      </p:sp>
      <p:sp>
        <p:nvSpPr>
          <p:cNvPr id="798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7FBCAF-0416-4E68-A4C6-91F5A0C661F2}" type="slidenum">
              <a:rPr lang="en-GB"/>
              <a:pPr fontAlgn="base">
                <a:spcBef>
                  <a:spcPct val="0"/>
                </a:spcBef>
                <a:spcAft>
                  <a:spcPct val="0"/>
                </a:spcAft>
              </a:pPr>
              <a:t>28</a:t>
            </a:fld>
            <a:endParaRPr lang="en-GB"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bwMode="auto">
          <a:noFill/>
          <a:ln>
            <a:solidFill>
              <a:srgbClr val="000000"/>
            </a:solidFill>
            <a:miter lim="800000"/>
            <a:headEnd/>
            <a:tailEnd/>
          </a:ln>
        </p:spPr>
      </p:sp>
      <p:sp>
        <p:nvSpPr>
          <p:cNvPr id="819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And so it is against this complex background that has been built up by the principal players in the research process – funders, researchers and institutions – that publication contracts issued by publishers attempt to reach back in time in the research process to make it impossible to comply with mandates from HEFCE, from RCUK, from other funders, from institutions, and take away the possibility (by choice or by mandate) of depositing material in an institutional or subject repository.</a:t>
            </a:r>
            <a:endParaRPr lang="en-GB" dirty="0" smtClean="0"/>
          </a:p>
        </p:txBody>
      </p:sp>
      <p:sp>
        <p:nvSpPr>
          <p:cNvPr id="819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F198560-4F29-4DCE-B636-476B37690EC8}" type="slidenum">
              <a:rPr lang="en-GB"/>
              <a:pPr fontAlgn="base">
                <a:spcBef>
                  <a:spcPct val="0"/>
                </a:spcBef>
                <a:spcAft>
                  <a:spcPct val="0"/>
                </a:spcAft>
              </a:pPr>
              <a:t>29</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TextEdit="1"/>
          </p:cNvSpPr>
          <p:nvPr>
            <p:ph type="sldImg"/>
          </p:nvPr>
        </p:nvSpPr>
        <p:spPr bwMode="auto">
          <a:noFill/>
          <a:ln>
            <a:solidFill>
              <a:srgbClr val="000000"/>
            </a:solidFill>
            <a:miter lim="800000"/>
            <a:headEnd/>
            <a:tailEnd/>
          </a:ln>
        </p:spPr>
      </p:sp>
      <p:sp>
        <p:nvSpPr>
          <p:cNvPr id="109571"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p:spPr>
      </p:sp>
      <p:sp>
        <p:nvSpPr>
          <p:cNvPr id="839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So when expecting authors, or their institutional agents, to comply with the current policy environment, we must contrast the researchers view from the past . . .</a:t>
            </a:r>
            <a:endParaRPr lang="en-GB" dirty="0" smtClean="0"/>
          </a:p>
        </p:txBody>
      </p:sp>
      <p:sp>
        <p:nvSpPr>
          <p:cNvPr id="839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06D40B2-EA1F-4F5F-A652-815640BB3F04}" type="slidenum">
              <a:rPr lang="en-GB"/>
              <a:pPr fontAlgn="base">
                <a:spcBef>
                  <a:spcPct val="0"/>
                </a:spcBef>
                <a:spcAft>
                  <a:spcPct val="0"/>
                </a:spcAft>
              </a:pPr>
              <a:t>30</a:t>
            </a:fld>
            <a:endParaRPr lang="en-GB"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p:cNvSpPr>
          <p:nvPr>
            <p:ph type="sldImg"/>
          </p:nvPr>
        </p:nvSpPr>
        <p:spPr bwMode="auto">
          <a:noFill/>
          <a:ln>
            <a:solidFill>
              <a:srgbClr val="000000"/>
            </a:solidFill>
            <a:miter lim="800000"/>
            <a:headEnd/>
            <a:tailEnd/>
          </a:ln>
        </p:spPr>
      </p:sp>
      <p:sp>
        <p:nvSpPr>
          <p:cNvPr id="860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GB" dirty="0" smtClean="0"/>
              <a:t> . . . w</a:t>
            </a:r>
            <a:r>
              <a:rPr lang="en-US" dirty="0" smtClean="0"/>
              <a:t>ith the current situation.</a:t>
            </a:r>
          </a:p>
          <a:p>
            <a:pPr>
              <a:spcBef>
                <a:spcPct val="0"/>
              </a:spcBef>
            </a:pPr>
            <a:endParaRPr lang="en-US" dirty="0" smtClean="0"/>
          </a:p>
          <a:p>
            <a:pPr>
              <a:spcBef>
                <a:spcPct val="0"/>
              </a:spcBef>
            </a:pPr>
            <a:r>
              <a:rPr lang="en-US" dirty="0" smtClean="0"/>
              <a:t>This is why we see the service</a:t>
            </a:r>
            <a:r>
              <a:rPr lang="en-GB" dirty="0" smtClean="0"/>
              <a:t>s</a:t>
            </a:r>
            <a:r>
              <a:rPr lang="en-US" dirty="0" smtClean="0"/>
              <a:t> provided by SHERPA Services in clarifying the various policies which an author is asked to observe, and analysing the interaction between these policies, are of significant value to authors, institutions and funders asking for compliance with the policies.</a:t>
            </a:r>
            <a:endParaRPr lang="en-GB" dirty="0" smtClean="0"/>
          </a:p>
        </p:txBody>
      </p:sp>
      <p:sp>
        <p:nvSpPr>
          <p:cNvPr id="860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8FC669-8E1A-46C1-BCF2-C3D2D8D64D9E}" type="slidenum">
              <a:rPr lang="en-GB"/>
              <a:pPr fontAlgn="base">
                <a:spcBef>
                  <a:spcPct val="0"/>
                </a:spcBef>
                <a:spcAft>
                  <a:spcPct val="0"/>
                </a:spcAft>
              </a:pPr>
              <a:t>31</a:t>
            </a:fld>
            <a:endParaRPr lang="en-GB"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p:cNvSpPr>
          <p:nvPr>
            <p:ph type="sldImg"/>
          </p:nvPr>
        </p:nvSpPr>
        <p:spPr bwMode="auto">
          <a:noFill/>
          <a:ln>
            <a:solidFill>
              <a:srgbClr val="000000"/>
            </a:solidFill>
            <a:miter lim="800000"/>
            <a:headEnd/>
            <a:tailEnd/>
          </a:ln>
        </p:spPr>
      </p:sp>
      <p:sp>
        <p:nvSpPr>
          <p:cNvPr id="880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There are currently strong and well founded moves to treat access to research data in the same way as publications and provide open access, where possible, through a variety of routes. It is likely that over the immediate coming years, new policies will come into operation from all of the principal players which will closely replicate those for publication outputs.</a:t>
            </a:r>
          </a:p>
          <a:p>
            <a:pPr>
              <a:spcBef>
                <a:spcPct val="0"/>
              </a:spcBef>
            </a:pPr>
            <a:endParaRPr lang="en-GB" dirty="0" smtClean="0"/>
          </a:p>
          <a:p>
            <a:pPr>
              <a:spcBef>
                <a:spcPct val="0"/>
              </a:spcBef>
            </a:pPr>
            <a:r>
              <a:rPr lang="en-US" dirty="0" smtClean="0"/>
              <a:t>And in that case, unless there is harmonisation of policies between funders, harmonisation of policies between funders and institutions, and recognition by publishers that publication is now occurring against a pre-existing set of policies and conditions and access rights, authors might quickly feel they are faced with this tangled web.</a:t>
            </a:r>
            <a:endParaRPr lang="en-GB" dirty="0" smtClean="0"/>
          </a:p>
        </p:txBody>
      </p:sp>
      <p:sp>
        <p:nvSpPr>
          <p:cNvPr id="880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60F6590-EFD5-4A59-9B70-94BEA574707E}" type="slidenum">
              <a:rPr lang="en-GB"/>
              <a:pPr fontAlgn="base">
                <a:spcBef>
                  <a:spcPct val="0"/>
                </a:spcBef>
                <a:spcAft>
                  <a:spcPct val="0"/>
                </a:spcAft>
              </a:pPr>
              <a:t>32</a:t>
            </a:fld>
            <a:endParaRPr lang="en-GB"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33</a:t>
            </a:fld>
            <a:endParaRPr lang="en-GB" dirty="0"/>
          </a:p>
        </p:txBody>
      </p:sp>
    </p:spTree>
    <p:extLst>
      <p:ext uri="{BB962C8B-B14F-4D97-AF65-F5344CB8AC3E}">
        <p14:creationId xmlns:p14="http://schemas.microsoft.com/office/powerpoint/2010/main" val="42672950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TextEdit="1"/>
          </p:cNvSpPr>
          <p:nvPr>
            <p:ph type="sldImg"/>
          </p:nvPr>
        </p:nvSpPr>
        <p:spPr bwMode="auto">
          <a:noFill/>
          <a:ln>
            <a:solidFill>
              <a:srgbClr val="000000"/>
            </a:solidFill>
            <a:miter lim="800000"/>
            <a:headEnd/>
            <a:tailEnd/>
          </a:ln>
        </p:spPr>
      </p:sp>
      <p:sp>
        <p:nvSpPr>
          <p:cNvPr id="104451"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35</a:t>
            </a:fld>
            <a:endParaRPr lang="en-GB" dirty="0"/>
          </a:p>
        </p:txBody>
      </p:sp>
    </p:spTree>
    <p:extLst>
      <p:ext uri="{BB962C8B-B14F-4D97-AF65-F5344CB8AC3E}">
        <p14:creationId xmlns:p14="http://schemas.microsoft.com/office/powerpoint/2010/main" val="56453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TextEdit="1"/>
          </p:cNvSpPr>
          <p:nvPr>
            <p:ph type="sldImg"/>
          </p:nvPr>
        </p:nvSpPr>
        <p:spPr bwMode="auto">
          <a:noFill/>
          <a:ln>
            <a:solidFill>
              <a:srgbClr val="000000"/>
            </a:solidFill>
            <a:miter lim="800000"/>
            <a:headEnd/>
            <a:tailEnd/>
          </a:ln>
        </p:spPr>
      </p:sp>
      <p:sp>
        <p:nvSpPr>
          <p:cNvPr id="107523"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smtClean="0"/>
              <a:t>If </a:t>
            </a:r>
            <a:r>
              <a:rPr lang="en-GB" baseline="0" dirty="0" smtClean="0"/>
              <a:t>you agree with my description of </a:t>
            </a:r>
            <a:r>
              <a:rPr lang="en-GB" baseline="0" smtClean="0"/>
              <a:t>the </a:t>
            </a:r>
            <a:r>
              <a:rPr lang="en-GB" baseline="0" smtClean="0"/>
              <a:t>motivations above, </a:t>
            </a:r>
            <a:r>
              <a:rPr lang="en-GB" baseline="0" dirty="0" smtClean="0"/>
              <a:t>which policies are more important? </a:t>
            </a:r>
          </a:p>
          <a:p>
            <a:endParaRPr lang="en-GB" baseline="0" dirty="0" smtClean="0"/>
          </a:p>
          <a:p>
            <a:r>
              <a:rPr lang="en-GB" baseline="0" dirty="0" smtClean="0"/>
              <a:t>Which have the greater strategic validity for the future; for research; for the institution; for the research process; for the best use of public money?</a:t>
            </a:r>
            <a:endParaRPr lang="en-GB" dirty="0"/>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37</a:t>
            </a:fld>
            <a:endParaRPr lang="en-GB" dirty="0"/>
          </a:p>
        </p:txBody>
      </p:sp>
    </p:spTree>
    <p:extLst>
      <p:ext uri="{BB962C8B-B14F-4D97-AF65-F5344CB8AC3E}">
        <p14:creationId xmlns:p14="http://schemas.microsoft.com/office/powerpoint/2010/main" val="19443356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38</a:t>
            </a:fld>
            <a:endParaRPr lang="en-GB" dirty="0"/>
          </a:p>
        </p:txBody>
      </p:sp>
    </p:spTree>
    <p:extLst>
      <p:ext uri="{BB962C8B-B14F-4D97-AF65-F5344CB8AC3E}">
        <p14:creationId xmlns:p14="http://schemas.microsoft.com/office/powerpoint/2010/main" val="25651977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39</a:t>
            </a:fld>
            <a:endParaRPr lang="en-GB" dirty="0"/>
          </a:p>
        </p:txBody>
      </p:sp>
    </p:spTree>
    <p:extLst>
      <p:ext uri="{BB962C8B-B14F-4D97-AF65-F5344CB8AC3E}">
        <p14:creationId xmlns:p14="http://schemas.microsoft.com/office/powerpoint/2010/main" val="4202616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4</a:t>
            </a:fld>
            <a:endParaRPr lang="en-GB" dirty="0"/>
          </a:p>
        </p:txBody>
      </p:sp>
    </p:spTree>
    <p:extLst>
      <p:ext uri="{BB962C8B-B14F-4D97-AF65-F5344CB8AC3E}">
        <p14:creationId xmlns:p14="http://schemas.microsoft.com/office/powerpoint/2010/main" val="37849447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40</a:t>
            </a:fld>
            <a:endParaRPr lang="en-GB" dirty="0"/>
          </a:p>
        </p:txBody>
      </p:sp>
    </p:spTree>
    <p:extLst>
      <p:ext uri="{BB962C8B-B14F-4D97-AF65-F5344CB8AC3E}">
        <p14:creationId xmlns:p14="http://schemas.microsoft.com/office/powerpoint/2010/main" val="188157145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41</a:t>
            </a:fld>
            <a:endParaRPr lang="en-GB" dirty="0"/>
          </a:p>
        </p:txBody>
      </p:sp>
    </p:spTree>
    <p:extLst>
      <p:ext uri="{BB962C8B-B14F-4D97-AF65-F5344CB8AC3E}">
        <p14:creationId xmlns:p14="http://schemas.microsoft.com/office/powerpoint/2010/main" val="41871159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42</a:t>
            </a:fld>
            <a:endParaRPr lang="en-GB" dirty="0"/>
          </a:p>
        </p:txBody>
      </p:sp>
    </p:spTree>
    <p:extLst>
      <p:ext uri="{BB962C8B-B14F-4D97-AF65-F5344CB8AC3E}">
        <p14:creationId xmlns:p14="http://schemas.microsoft.com/office/powerpoint/2010/main" val="37776993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43</a:t>
            </a:fld>
            <a:endParaRPr lang="en-GB" dirty="0"/>
          </a:p>
        </p:txBody>
      </p:sp>
    </p:spTree>
    <p:extLst>
      <p:ext uri="{BB962C8B-B14F-4D97-AF65-F5344CB8AC3E}">
        <p14:creationId xmlns:p14="http://schemas.microsoft.com/office/powerpoint/2010/main" val="401671379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44</a:t>
            </a:fld>
            <a:endParaRPr lang="en-GB" dirty="0"/>
          </a:p>
        </p:txBody>
      </p:sp>
    </p:spTree>
    <p:extLst>
      <p:ext uri="{BB962C8B-B14F-4D97-AF65-F5344CB8AC3E}">
        <p14:creationId xmlns:p14="http://schemas.microsoft.com/office/powerpoint/2010/main" val="196566568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45</a:t>
            </a:fld>
            <a:endParaRPr lang="en-GB" dirty="0"/>
          </a:p>
        </p:txBody>
      </p:sp>
    </p:spTree>
    <p:extLst>
      <p:ext uri="{BB962C8B-B14F-4D97-AF65-F5344CB8AC3E}">
        <p14:creationId xmlns:p14="http://schemas.microsoft.com/office/powerpoint/2010/main" val="2959878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TextEdit="1"/>
          </p:cNvSpPr>
          <p:nvPr>
            <p:ph type="sldImg"/>
          </p:nvPr>
        </p:nvSpPr>
        <p:spPr bwMode="auto">
          <a:noFill/>
          <a:ln>
            <a:solidFill>
              <a:srgbClr val="000000"/>
            </a:solidFill>
            <a:miter lim="800000"/>
            <a:headEnd/>
            <a:tailEnd/>
          </a:ln>
        </p:spPr>
      </p:sp>
      <p:sp>
        <p:nvSpPr>
          <p:cNvPr id="102403"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TextEdit="1"/>
          </p:cNvSpPr>
          <p:nvPr>
            <p:ph type="sldImg"/>
          </p:nvPr>
        </p:nvSpPr>
        <p:spPr bwMode="auto">
          <a:noFill/>
          <a:ln>
            <a:solidFill>
              <a:srgbClr val="000000"/>
            </a:solidFill>
            <a:miter lim="800000"/>
            <a:headEnd/>
            <a:tailEnd/>
          </a:ln>
        </p:spPr>
      </p:sp>
      <p:sp>
        <p:nvSpPr>
          <p:cNvPr id="110595"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solidFill>
                <a:schemeClr val="bg1"/>
              </a:solidFill>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TextEdit="1"/>
          </p:cNvSpPr>
          <p:nvPr>
            <p:ph type="sldImg"/>
          </p:nvPr>
        </p:nvSpPr>
        <p:spPr bwMode="auto">
          <a:noFill/>
          <a:ln>
            <a:solidFill>
              <a:srgbClr val="000000"/>
            </a:solidFill>
            <a:miter lim="800000"/>
            <a:headEnd/>
            <a:tailEnd/>
          </a:ln>
        </p:spPr>
      </p:sp>
      <p:sp>
        <p:nvSpPr>
          <p:cNvPr id="100355"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8</a:t>
            </a:fld>
            <a:endParaRPr lang="en-GB" dirty="0"/>
          </a:p>
        </p:txBody>
      </p:sp>
    </p:spTree>
    <p:extLst>
      <p:ext uri="{BB962C8B-B14F-4D97-AF65-F5344CB8AC3E}">
        <p14:creationId xmlns:p14="http://schemas.microsoft.com/office/powerpoint/2010/main" val="18045785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C970CD3-5EA0-47CE-8CEA-57B56D3535C4}" type="slidenum">
              <a:rPr lang="en-GB" smtClean="0"/>
              <a:pPr>
                <a:defRPr/>
              </a:pPr>
              <a:t>9</a:t>
            </a:fld>
            <a:endParaRPr lang="en-GB" dirty="0"/>
          </a:p>
        </p:txBody>
      </p:sp>
    </p:spTree>
    <p:extLst>
      <p:ext uri="{BB962C8B-B14F-4D97-AF65-F5344CB8AC3E}">
        <p14:creationId xmlns:p14="http://schemas.microsoft.com/office/powerpoint/2010/main" val="1612759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Master" Target="../slideMasters/slideMaster1.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oleObject1.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25E34408-E12A-4C82-90DB-2BD803DA88BB}" type="datetimeFigureOut">
              <a:rPr lang="en-GB"/>
              <a:pPr>
                <a:defRPr/>
              </a:pPr>
              <a:t>19/05/2015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DD661E91-E382-48D0-876D-FBC5DDE6C9C7}"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D82BB8B-AE16-44DE-9941-32BC1E6239BB}" type="datetimeFigureOut">
              <a:rPr lang="en-GB"/>
              <a:pPr>
                <a:defRPr/>
              </a:pPr>
              <a:t>19/05/2015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F33F06DC-C3DD-41AF-A87F-425E3F225FFC}"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3B7E12D9-1952-4B3A-88C8-BC81C43FADAA}" type="datetimeFigureOut">
              <a:rPr lang="en-GB"/>
              <a:pPr>
                <a:defRPr/>
              </a:pPr>
              <a:t>19/05/2015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B79B436E-47D7-46B0-9695-2161B19D3D07}"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6"/>
          <p:cNvGrpSpPr>
            <a:grpSpLocks/>
          </p:cNvGrpSpPr>
          <p:nvPr userDrawn="1"/>
        </p:nvGrpSpPr>
        <p:grpSpPr bwMode="auto">
          <a:xfrm>
            <a:off x="0" y="6122988"/>
            <a:ext cx="9144000" cy="735012"/>
            <a:chOff x="0" y="6163061"/>
            <a:chExt cx="9144000" cy="698311"/>
          </a:xfrm>
        </p:grpSpPr>
        <p:grpSp>
          <p:nvGrpSpPr>
            <p:cNvPr id="5" name="Group 7"/>
            <p:cNvGrpSpPr>
              <a:grpSpLocks/>
            </p:cNvGrpSpPr>
            <p:nvPr/>
          </p:nvGrpSpPr>
          <p:grpSpPr bwMode="auto">
            <a:xfrm>
              <a:off x="0" y="6163061"/>
              <a:ext cx="9144000" cy="698311"/>
              <a:chOff x="0" y="6163061"/>
              <a:chExt cx="9144000" cy="698311"/>
            </a:xfrm>
          </p:grpSpPr>
          <p:sp>
            <p:nvSpPr>
              <p:cNvPr id="7" name="Rectangle 9"/>
              <p:cNvSpPr/>
              <p:nvPr/>
            </p:nvSpPr>
            <p:spPr>
              <a:xfrm>
                <a:off x="0" y="6163061"/>
                <a:ext cx="9144000" cy="698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pic>
            <p:nvPicPr>
              <p:cNvPr id="8" name="Picture 2" descr="Centre for Research Communications logo"/>
              <p:cNvPicPr>
                <a:picLocks noChangeAspect="1" noChangeArrowheads="1"/>
              </p:cNvPicPr>
              <p:nvPr/>
            </p:nvPicPr>
            <p:blipFill>
              <a:blip r:embed="rId3"/>
              <a:srcRect/>
              <a:stretch>
                <a:fillRect/>
              </a:stretch>
            </p:blipFill>
            <p:spPr bwMode="auto">
              <a:xfrm>
                <a:off x="7452320" y="6276719"/>
                <a:ext cx="1627188" cy="415894"/>
              </a:xfrm>
              <a:prstGeom prst="rect">
                <a:avLst/>
              </a:prstGeom>
              <a:noFill/>
              <a:ln w="9525">
                <a:noFill/>
                <a:miter lim="800000"/>
                <a:headEnd/>
                <a:tailEnd/>
              </a:ln>
            </p:spPr>
          </p:pic>
        </p:grpSp>
        <p:graphicFrame>
          <p:nvGraphicFramePr>
            <p:cNvPr id="6" name="Object 1"/>
            <p:cNvGraphicFramePr>
              <a:graphicFrameLocks noChangeAspect="1"/>
            </p:cNvGraphicFramePr>
            <p:nvPr/>
          </p:nvGraphicFramePr>
          <p:xfrm>
            <a:off x="107504" y="6241963"/>
            <a:ext cx="1213416" cy="540506"/>
          </p:xfrm>
          <a:graphic>
            <a:graphicData uri="http://schemas.openxmlformats.org/presentationml/2006/ole">
              <mc:AlternateContent xmlns:mc="http://schemas.openxmlformats.org/markup-compatibility/2006">
                <mc:Choice xmlns:v="urn:schemas-microsoft-com:vml" Requires="v">
                  <p:oleObj spid="_x0000_s131081" name="Image" r:id="rId4" imgW="6476190" imgH="2882540" progId="">
                    <p:embed/>
                  </p:oleObj>
                </mc:Choice>
                <mc:Fallback>
                  <p:oleObj name="Image" r:id="rId4" imgW="6476190" imgH="2882540" progId="">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4" y="6241963"/>
                          <a:ext cx="1213416" cy="54050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2" name="Title 1"/>
          <p:cNvSpPr>
            <a:spLocks noGrp="1"/>
          </p:cNvSpPr>
          <p:nvPr>
            <p:ph type="title"/>
          </p:nvPr>
        </p:nvSpPr>
        <p:spPr/>
        <p:txBody>
          <a:bodyPr>
            <a:normAutofit/>
          </a:bodyPr>
          <a:lstStyle>
            <a:lvl1pPr algn="l">
              <a:defRPr sz="3600" b="1">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GB"/>
          </a:p>
        </p:txBody>
      </p:sp>
      <p:sp>
        <p:nvSpPr>
          <p:cNvPr id="3" name="Content Placeholder 2"/>
          <p:cNvSpPr>
            <a:spLocks noGrp="1"/>
          </p:cNvSpPr>
          <p:nvPr>
            <p:ph idx="1"/>
          </p:nvPr>
        </p:nvSpPr>
        <p:spPr/>
        <p:txBody>
          <a:bodyPr>
            <a:noAutofit/>
          </a:bodyPr>
          <a:lstStyle>
            <a:lvl1pPr>
              <a:defRPr>
                <a:solidFill>
                  <a:schemeClr val="bg1"/>
                </a:solidFill>
                <a:latin typeface="Arial" panose="020B0604020202020204" pitchFamily="34" charset="0"/>
                <a:cs typeface="Arial" panose="020B0604020202020204" pitchFamily="34" charset="0"/>
              </a:defRPr>
            </a:lvl1pPr>
            <a:lvl2pPr>
              <a:defRPr>
                <a:solidFill>
                  <a:schemeClr val="bg1"/>
                </a:solidFill>
                <a:latin typeface="Arial" panose="020B0604020202020204" pitchFamily="34" charset="0"/>
                <a:cs typeface="Arial" panose="020B0604020202020204" pitchFamily="34" charset="0"/>
              </a:defRPr>
            </a:lvl2pPr>
            <a:lvl3pPr>
              <a:defRPr>
                <a:solidFill>
                  <a:schemeClr val="bg1"/>
                </a:solidFill>
                <a:latin typeface="Arial" panose="020B0604020202020204" pitchFamily="34" charset="0"/>
                <a:cs typeface="Arial" panose="020B0604020202020204" pitchFamily="34" charset="0"/>
              </a:defRPr>
            </a:lvl3pPr>
            <a:lvl4pPr>
              <a:defRPr>
                <a:solidFill>
                  <a:schemeClr val="bg1"/>
                </a:solidFill>
                <a:latin typeface="Arial" panose="020B0604020202020204" pitchFamily="34" charset="0"/>
                <a:cs typeface="Arial" panose="020B0604020202020204" pitchFamily="34" charset="0"/>
              </a:defRPr>
            </a:lvl4pPr>
            <a:lvl5pPr>
              <a:defRPr>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A148BE5-E778-44EC-B937-A55EE7EB7774}" type="datetimeFigureOut">
              <a:rPr lang="en-GB"/>
              <a:pPr>
                <a:defRPr/>
              </a:pPr>
              <a:t>19/05/2015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5CA458E8-9D14-4D63-815B-A5B7B615085F}"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684A0429-6297-4C80-8572-700B64F04157}" type="datetimeFigureOut">
              <a:rPr lang="en-GB"/>
              <a:pPr>
                <a:defRPr/>
              </a:pPr>
              <a:t>19/05/2015</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2FC0413C-FA0C-474F-BBF5-486536817E13}"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09E441A7-AFDE-41A3-8111-2155C5627C86}" type="datetimeFigureOut">
              <a:rPr lang="en-GB"/>
              <a:pPr>
                <a:defRPr/>
              </a:pPr>
              <a:t>19/05/2015</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dirty="0"/>
          </a:p>
        </p:txBody>
      </p:sp>
      <p:sp>
        <p:nvSpPr>
          <p:cNvPr id="9" name="Slide Number Placeholder 5"/>
          <p:cNvSpPr>
            <a:spLocks noGrp="1"/>
          </p:cNvSpPr>
          <p:nvPr>
            <p:ph type="sldNum" sz="quarter" idx="12"/>
          </p:nvPr>
        </p:nvSpPr>
        <p:spPr/>
        <p:txBody>
          <a:bodyPr/>
          <a:lstStyle>
            <a:lvl1pPr>
              <a:defRPr/>
            </a:lvl1pPr>
          </a:lstStyle>
          <a:p>
            <a:pPr>
              <a:defRPr/>
            </a:pPr>
            <a:fld id="{A246308F-2BC5-4473-8B63-AC8C08C554FD}"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385C5FB9-6E8C-47FA-ADD8-818C87F2E5DF}" type="datetimeFigureOut">
              <a:rPr lang="en-GB"/>
              <a:pPr>
                <a:defRPr/>
              </a:pPr>
              <a:t>19/05/2015</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dirty="0"/>
          </a:p>
        </p:txBody>
      </p:sp>
      <p:sp>
        <p:nvSpPr>
          <p:cNvPr id="5" name="Slide Number Placeholder 5"/>
          <p:cNvSpPr>
            <a:spLocks noGrp="1"/>
          </p:cNvSpPr>
          <p:nvPr>
            <p:ph type="sldNum" sz="quarter" idx="12"/>
          </p:nvPr>
        </p:nvSpPr>
        <p:spPr/>
        <p:txBody>
          <a:bodyPr/>
          <a:lstStyle>
            <a:lvl1pPr>
              <a:defRPr/>
            </a:lvl1pPr>
          </a:lstStyle>
          <a:p>
            <a:pPr>
              <a:defRPr/>
            </a:pPr>
            <a:fld id="{C4752B82-4C31-4BC3-B7FF-7F81DB20C635}"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FFC1F21-AC51-49BD-AC00-EC0890BE2329}" type="datetimeFigureOut">
              <a:rPr lang="en-GB"/>
              <a:pPr>
                <a:defRPr/>
              </a:pPr>
              <a:t>19/05/2015</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dirty="0"/>
          </a:p>
        </p:txBody>
      </p:sp>
      <p:sp>
        <p:nvSpPr>
          <p:cNvPr id="4" name="Slide Number Placeholder 5"/>
          <p:cNvSpPr>
            <a:spLocks noGrp="1"/>
          </p:cNvSpPr>
          <p:nvPr>
            <p:ph type="sldNum" sz="quarter" idx="12"/>
          </p:nvPr>
        </p:nvSpPr>
        <p:spPr/>
        <p:txBody>
          <a:bodyPr/>
          <a:lstStyle>
            <a:lvl1pPr>
              <a:defRPr/>
            </a:lvl1pPr>
          </a:lstStyle>
          <a:p>
            <a:pPr>
              <a:defRPr/>
            </a:pPr>
            <a:fld id="{04F4A9DF-F0E8-4BCB-8FEC-49679D2BDD3D}"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63BE5C4-13AA-4C2E-BB23-415ACBBFC147}" type="datetimeFigureOut">
              <a:rPr lang="en-GB"/>
              <a:pPr>
                <a:defRPr/>
              </a:pPr>
              <a:t>19/05/2015</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A4BCF560-B1DF-4182-A5F9-921ACCA1306D}"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FE90339-66A9-4FAD-89C5-5AA4BE740BBF}" type="datetimeFigureOut">
              <a:rPr lang="en-GB"/>
              <a:pPr>
                <a:defRPr/>
              </a:pPr>
              <a:t>19/05/2015</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8866AC4C-1A9D-4690-87E3-2F46EF1162F1}"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96679"/>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AC1B3BFA-500D-40B3-968C-F5E0753121F4}" type="datetimeFigureOut">
              <a:rPr lang="en-GB"/>
              <a:pPr>
                <a:defRPr/>
              </a:pPr>
              <a:t>19/05/2015</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3B4B7270-DF81-4570-989F-5D08344659C9}"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p:txBody>
          <a:bodyPr/>
          <a:lstStyle/>
          <a:p>
            <a:pPr algn="l"/>
            <a:r>
              <a:rPr lang="en-GB" b="1" dirty="0" smtClean="0">
                <a:solidFill>
                  <a:schemeClr val="bg1"/>
                </a:solidFill>
                <a:latin typeface="Arial" charset="0"/>
                <a:cs typeface="Arial" charset="0"/>
              </a:rPr>
              <a:t>Getting the Rights Right </a:t>
            </a:r>
            <a:br>
              <a:rPr lang="en-GB" b="1" dirty="0" smtClean="0">
                <a:solidFill>
                  <a:schemeClr val="bg1"/>
                </a:solidFill>
                <a:latin typeface="Arial" charset="0"/>
                <a:cs typeface="Arial" charset="0"/>
              </a:rPr>
            </a:br>
            <a:r>
              <a:rPr lang="en-GB" b="1" dirty="0" smtClean="0">
                <a:solidFill>
                  <a:schemeClr val="bg1"/>
                </a:solidFill>
                <a:latin typeface="Arial" charset="0"/>
                <a:cs typeface="Arial" charset="0"/>
              </a:rPr>
              <a:t>- </a:t>
            </a:r>
            <a:r>
              <a:rPr lang="en-GB" sz="3200" b="1" i="1" dirty="0" smtClean="0">
                <a:solidFill>
                  <a:schemeClr val="bg1"/>
                </a:solidFill>
                <a:latin typeface="Arial" charset="0"/>
                <a:cs typeface="Arial" charset="0"/>
              </a:rPr>
              <a:t>or, When Policies Collide!</a:t>
            </a:r>
          </a:p>
        </p:txBody>
      </p:sp>
      <p:sp>
        <p:nvSpPr>
          <p:cNvPr id="3" name="Subtitle 2"/>
          <p:cNvSpPr>
            <a:spLocks noGrp="1"/>
          </p:cNvSpPr>
          <p:nvPr>
            <p:ph type="subTitle" idx="1"/>
          </p:nvPr>
        </p:nvSpPr>
        <p:spPr>
          <a:xfrm>
            <a:off x="755650" y="3886200"/>
            <a:ext cx="7200900" cy="1198563"/>
          </a:xfrm>
          <a:solidFill>
            <a:schemeClr val="accent6">
              <a:lumMod val="75000"/>
            </a:schemeClr>
          </a:solidFill>
        </p:spPr>
        <p:txBody>
          <a:bodyPr rtlCol="0">
            <a:normAutofit/>
          </a:bodyPr>
          <a:lstStyle/>
          <a:p>
            <a:pPr algn="r" fontAlgn="auto">
              <a:spcAft>
                <a:spcPts val="0"/>
              </a:spcAft>
              <a:buFont typeface="Arial" panose="020B0604020202020204" pitchFamily="34" charset="0"/>
              <a:buNone/>
              <a:defRPr/>
            </a:pPr>
            <a:r>
              <a:rPr lang="en-GB" sz="2000" b="1" dirty="0" smtClean="0">
                <a:solidFill>
                  <a:schemeClr val="bg1"/>
                </a:solidFill>
              </a:rPr>
              <a:t>Bill Hubbard</a:t>
            </a:r>
          </a:p>
          <a:p>
            <a:pPr algn="r" fontAlgn="auto">
              <a:spcAft>
                <a:spcPts val="0"/>
              </a:spcAft>
              <a:buFont typeface="Arial" panose="020B0604020202020204" pitchFamily="34" charset="0"/>
              <a:buNone/>
              <a:defRPr/>
            </a:pPr>
            <a:r>
              <a:rPr lang="en-GB" sz="2000" b="1" dirty="0" smtClean="0">
                <a:solidFill>
                  <a:schemeClr val="bg1"/>
                </a:solidFill>
              </a:rPr>
              <a:t>Director, Centre for Research Communications</a:t>
            </a:r>
          </a:p>
          <a:p>
            <a:pPr algn="r" fontAlgn="auto">
              <a:spcAft>
                <a:spcPts val="0"/>
              </a:spcAft>
              <a:buFont typeface="Arial" panose="020B0604020202020204" pitchFamily="34" charset="0"/>
              <a:buNone/>
              <a:defRPr/>
            </a:pPr>
            <a:r>
              <a:rPr lang="en-GB" sz="2000" b="1" dirty="0" smtClean="0">
                <a:solidFill>
                  <a:schemeClr val="bg1"/>
                </a:solidFill>
              </a:rPr>
              <a:t>University of Nottingham</a:t>
            </a:r>
            <a:endParaRPr lang="en-GB" sz="2000" b="1" dirty="0">
              <a:solidFill>
                <a:schemeClr val="bg1"/>
              </a:solidFill>
            </a:endParaRPr>
          </a:p>
        </p:txBody>
      </p:sp>
      <p:sp>
        <p:nvSpPr>
          <p:cNvPr id="4" name="Subtitle 2"/>
          <p:cNvSpPr txBox="1">
            <a:spLocks/>
          </p:cNvSpPr>
          <p:nvPr/>
        </p:nvSpPr>
        <p:spPr>
          <a:xfrm>
            <a:off x="747713" y="5270500"/>
            <a:ext cx="7200900" cy="1198563"/>
          </a:xfrm>
          <a:prstGeom prst="rect">
            <a:avLst/>
          </a:prstGeom>
          <a:solidFill>
            <a:schemeClr val="accent6">
              <a:lumMod val="75000"/>
            </a:schemeClr>
          </a:solidFill>
        </p:spPr>
        <p:txBody>
          <a:bodyP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fontAlgn="auto">
              <a:spcAft>
                <a:spcPts val="0"/>
              </a:spcAft>
              <a:defRPr/>
            </a:pPr>
            <a:r>
              <a:rPr lang="en-GB" sz="2000" dirty="0" smtClean="0">
                <a:solidFill>
                  <a:schemeClr val="bg1"/>
                </a:solidFill>
              </a:rPr>
              <a:t>UKSG Webinar</a:t>
            </a:r>
          </a:p>
          <a:p>
            <a:pPr algn="l" fontAlgn="auto">
              <a:spcAft>
                <a:spcPts val="0"/>
              </a:spcAft>
              <a:defRPr/>
            </a:pPr>
            <a:r>
              <a:rPr lang="en-GB" sz="2000" dirty="0" smtClean="0">
                <a:solidFill>
                  <a:schemeClr val="bg1"/>
                </a:solidFill>
              </a:rPr>
              <a:t>19</a:t>
            </a:r>
            <a:r>
              <a:rPr lang="en-GB" sz="2000" baseline="30000" dirty="0" smtClean="0">
                <a:solidFill>
                  <a:schemeClr val="bg1"/>
                </a:solidFill>
              </a:rPr>
              <a:t>th</a:t>
            </a:r>
            <a:r>
              <a:rPr lang="en-GB" sz="2000" dirty="0" smtClean="0">
                <a:solidFill>
                  <a:schemeClr val="bg1"/>
                </a:solidFill>
              </a:rPr>
              <a:t> May 2015</a:t>
            </a:r>
            <a:endParaRPr lang="en-GB" sz="20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dirty="0" smtClean="0">
                <a:latin typeface="Arial" charset="0"/>
                <a:cs typeface="Arial" charset="0"/>
              </a:rPr>
              <a:t>Why have policies? - Funders</a:t>
            </a:r>
          </a:p>
        </p:txBody>
      </p:sp>
      <p:sp>
        <p:nvSpPr>
          <p:cNvPr id="28674" name="Content Placeholder 2"/>
          <p:cNvSpPr>
            <a:spLocks noGrp="1"/>
          </p:cNvSpPr>
          <p:nvPr>
            <p:ph idx="1"/>
          </p:nvPr>
        </p:nvSpPr>
        <p:spPr/>
        <p:txBody>
          <a:bodyPr/>
          <a:lstStyle/>
          <a:p>
            <a:r>
              <a:rPr lang="en-GB" dirty="0" smtClean="0">
                <a:latin typeface="Arial" charset="0"/>
                <a:cs typeface="Arial" charset="0"/>
              </a:rPr>
              <a:t>Improved return on public investment</a:t>
            </a:r>
          </a:p>
          <a:p>
            <a:r>
              <a:rPr lang="en-GB" dirty="0" smtClean="0">
                <a:latin typeface="Arial" charset="0"/>
                <a:cs typeface="Arial" charset="0"/>
              </a:rPr>
              <a:t>More transparent use of public money</a:t>
            </a:r>
          </a:p>
          <a:p>
            <a:r>
              <a:rPr lang="en-GB" dirty="0" smtClean="0">
                <a:latin typeface="Arial" charset="0"/>
                <a:cs typeface="Arial" charset="0"/>
              </a:rPr>
              <a:t>Improved research environment where more research is shared more widely and more quickly</a:t>
            </a:r>
          </a:p>
          <a:p>
            <a:r>
              <a:rPr lang="en-GB" dirty="0" smtClean="0">
                <a:latin typeface="Arial" charset="0"/>
                <a:cs typeface="Arial" charset="0"/>
              </a:rPr>
              <a:t>Professional and ethical drivers</a:t>
            </a:r>
          </a:p>
          <a:p>
            <a:endParaRPr lang="en-GB"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dirty="0" smtClean="0">
                <a:latin typeface="Arial" charset="0"/>
                <a:cs typeface="Arial" charset="0"/>
              </a:rPr>
              <a:t>Why have policies? - Institutions</a:t>
            </a:r>
          </a:p>
        </p:txBody>
      </p:sp>
      <p:sp>
        <p:nvSpPr>
          <p:cNvPr id="27650" name="Content Placeholder 2"/>
          <p:cNvSpPr>
            <a:spLocks noGrp="1"/>
          </p:cNvSpPr>
          <p:nvPr>
            <p:ph idx="1"/>
          </p:nvPr>
        </p:nvSpPr>
        <p:spPr/>
        <p:txBody>
          <a:bodyPr/>
          <a:lstStyle/>
          <a:p>
            <a:r>
              <a:rPr lang="en-GB" dirty="0" smtClean="0">
                <a:latin typeface="Arial" charset="0"/>
                <a:cs typeface="Arial" charset="0"/>
              </a:rPr>
              <a:t>Positions institution in line with information trends on openness and re-use</a:t>
            </a:r>
          </a:p>
          <a:p>
            <a:r>
              <a:rPr lang="en-GB" dirty="0" smtClean="0">
                <a:latin typeface="Arial" charset="0"/>
                <a:cs typeface="Arial" charset="0"/>
              </a:rPr>
              <a:t>Greater exposure for institutional research</a:t>
            </a:r>
          </a:p>
          <a:p>
            <a:r>
              <a:rPr lang="en-GB" dirty="0" smtClean="0">
                <a:latin typeface="Arial" charset="0"/>
                <a:cs typeface="Arial" charset="0"/>
              </a:rPr>
              <a:t>Greater engagement with research users and investors</a:t>
            </a:r>
          </a:p>
          <a:p>
            <a:r>
              <a:rPr lang="en-GB" dirty="0" smtClean="0">
                <a:latin typeface="Arial" charset="0"/>
                <a:cs typeface="Arial" charset="0"/>
              </a:rPr>
              <a:t>Improved admin, record keeping and picture of institutional research</a:t>
            </a:r>
          </a:p>
          <a:p>
            <a:r>
              <a:rPr lang="en-GB" dirty="0" smtClean="0">
                <a:latin typeface="Arial" charset="0"/>
                <a:cs typeface="Arial" charset="0"/>
              </a:rPr>
              <a:t>Aligns with REF and Funder policies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dirty="0" smtClean="0">
                <a:latin typeface="Arial" charset="0"/>
                <a:cs typeface="Arial" charset="0"/>
              </a:rPr>
              <a:t>What drives compliance?</a:t>
            </a:r>
          </a:p>
        </p:txBody>
      </p:sp>
      <p:sp>
        <p:nvSpPr>
          <p:cNvPr id="32770" name="Content Placeholder 2"/>
          <p:cNvSpPr>
            <a:spLocks noGrp="1"/>
          </p:cNvSpPr>
          <p:nvPr>
            <p:ph idx="1"/>
          </p:nvPr>
        </p:nvSpPr>
        <p:spPr/>
        <p:txBody>
          <a:bodyPr/>
          <a:lstStyle/>
          <a:p>
            <a:r>
              <a:rPr lang="en-GB" dirty="0" smtClean="0">
                <a:latin typeface="Arial" charset="0"/>
                <a:cs typeface="Arial" charset="0"/>
              </a:rPr>
              <a:t>Professional ethics</a:t>
            </a:r>
          </a:p>
          <a:p>
            <a:r>
              <a:rPr lang="en-GB" dirty="0" smtClean="0">
                <a:latin typeface="Arial" charset="0"/>
                <a:cs typeface="Arial" charset="0"/>
              </a:rPr>
              <a:t>Social morality</a:t>
            </a:r>
          </a:p>
          <a:p>
            <a:r>
              <a:rPr lang="en-GB" dirty="0" smtClean="0">
                <a:latin typeface="Arial" charset="0"/>
                <a:cs typeface="Arial" charset="0"/>
              </a:rPr>
              <a:t>Fear of consequences</a:t>
            </a:r>
          </a:p>
          <a:p>
            <a:pPr lvl="1"/>
            <a:r>
              <a:rPr lang="en-GB" dirty="0" smtClean="0">
                <a:latin typeface="Arial" charset="0"/>
                <a:cs typeface="Arial" charset="0"/>
              </a:rPr>
              <a:t>personal</a:t>
            </a:r>
          </a:p>
          <a:p>
            <a:pPr lvl="1"/>
            <a:r>
              <a:rPr lang="en-GB" dirty="0" smtClean="0">
                <a:latin typeface="Arial" charset="0"/>
                <a:cs typeface="Arial" charset="0"/>
              </a:rPr>
              <a:t>institutional</a:t>
            </a:r>
          </a:p>
          <a:p>
            <a:r>
              <a:rPr lang="en-GB" dirty="0" smtClean="0">
                <a:latin typeface="Arial" charset="0"/>
                <a:cs typeface="Arial" charset="0"/>
              </a:rPr>
              <a:t>Can you prioritise by examining compliance drivers for each policy - what are the consequences?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GB" dirty="0" smtClean="0">
                <a:latin typeface="Arial" charset="0"/>
                <a:cs typeface="Arial" charset="0"/>
              </a:rPr>
              <a:t>Dealing with policies</a:t>
            </a:r>
          </a:p>
        </p:txBody>
      </p:sp>
      <p:sp>
        <p:nvSpPr>
          <p:cNvPr id="33794" name="Content Placeholder 2"/>
          <p:cNvSpPr>
            <a:spLocks noGrp="1"/>
          </p:cNvSpPr>
          <p:nvPr>
            <p:ph idx="1"/>
          </p:nvPr>
        </p:nvSpPr>
        <p:spPr/>
        <p:txBody>
          <a:bodyPr/>
          <a:lstStyle/>
          <a:p>
            <a:r>
              <a:rPr lang="en-GB" dirty="0" smtClean="0">
                <a:latin typeface="Arial" charset="0"/>
                <a:cs typeface="Arial" charset="0"/>
              </a:rPr>
              <a:t>What should be tackled first?</a:t>
            </a:r>
          </a:p>
          <a:p>
            <a:r>
              <a:rPr lang="en-GB" dirty="0" smtClean="0">
                <a:latin typeface="Arial" charset="0"/>
                <a:cs typeface="Arial" charset="0"/>
              </a:rPr>
              <a:t>Achieving recognition of the need for compliance in-house</a:t>
            </a:r>
          </a:p>
          <a:p>
            <a:r>
              <a:rPr lang="en-GB" dirty="0" smtClean="0">
                <a:latin typeface="Arial" charset="0"/>
                <a:cs typeface="Arial" charset="0"/>
              </a:rPr>
              <a:t>Efficient support structures and processes</a:t>
            </a:r>
          </a:p>
          <a:p>
            <a:r>
              <a:rPr lang="en-GB" dirty="0" smtClean="0">
                <a:latin typeface="Arial" charset="0"/>
                <a:cs typeface="Arial" charset="0"/>
              </a:rPr>
              <a:t>Who deals with compliance?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Content Placeholder 2"/>
          <p:cNvSpPr>
            <a:spLocks noGrp="1"/>
          </p:cNvSpPr>
          <p:nvPr>
            <p:ph idx="4294967295"/>
          </p:nvPr>
        </p:nvSpPr>
        <p:spPr/>
        <p:txBody>
          <a:bodyPr/>
          <a:lstStyle/>
          <a:p>
            <a:pPr marL="0" indent="0">
              <a:buFont typeface="Arial" charset="0"/>
              <a:buNone/>
            </a:pPr>
            <a:r>
              <a:rPr lang="en-GB" dirty="0" smtClean="0">
                <a:solidFill>
                  <a:schemeClr val="bg1"/>
                </a:solidFill>
                <a:latin typeface="Arial" charset="0"/>
                <a:cs typeface="Arial" charset="0"/>
              </a:rPr>
              <a:t>Authors cannot be left to sort it out for you</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r>
              <a:rPr lang="en-GB" dirty="0" smtClean="0">
                <a:latin typeface="Arial" charset="0"/>
                <a:cs typeface="Arial" charset="0"/>
              </a:rPr>
              <a:t>Researcher’s view from the past. . . </a:t>
            </a:r>
          </a:p>
        </p:txBody>
      </p: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endParaRPr lang="en-GB" altLang="en-US" sz="1400" i="1" dirty="0">
              <a:solidFill>
                <a:schemeClr val="bg1"/>
              </a:solidFill>
              <a:latin typeface="+mn-lt"/>
            </a:endParaRPr>
          </a:p>
        </p:txBody>
      </p:sp>
      <p:cxnSp>
        <p:nvCxnSpPr>
          <p:cNvPr id="52230"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52231"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52232" name="AutoShape 19"/>
          <p:cNvCxnSpPr>
            <a:cxnSpLocks noChangeShapeType="1"/>
            <a:stCxn id="5" idx="6"/>
            <a:endCxn id="9" idx="2"/>
          </p:cNvCxnSpPr>
          <p:nvPr/>
        </p:nvCxnSpPr>
        <p:spPr bwMode="auto">
          <a:xfrm flipV="1">
            <a:off x="4100513" y="2447925"/>
            <a:ext cx="973137" cy="1233488"/>
          </a:xfrm>
          <a:prstGeom prst="curvedConnector3">
            <a:avLst>
              <a:gd name="adj1" fmla="val 50000"/>
            </a:avLst>
          </a:prstGeom>
          <a:noFill/>
          <a:ln w="38100">
            <a:solidFill>
              <a:schemeClr val="bg1"/>
            </a:solidFill>
            <a:round/>
            <a:headEnd/>
            <a:tailEnd type="triangle" w="med" len="med"/>
          </a:ln>
        </p:spPr>
      </p:cxnSp>
      <p:sp>
        <p:nvSpPr>
          <p:cNvPr id="52233"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cxnSp>
        <p:nvCxnSpPr>
          <p:cNvPr id="52234"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sp>
        <p:nvSpPr>
          <p:cNvPr id="52235"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r>
              <a:rPr lang="en-GB" dirty="0" smtClean="0">
                <a:latin typeface="Arial" charset="0"/>
                <a:cs typeface="Arial" charset="0"/>
              </a:rPr>
              <a:t>Researcher’s view . . . </a:t>
            </a:r>
          </a:p>
        </p:txBody>
      </p: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endParaRPr lang="en-GB" altLang="en-US" sz="1400" i="1" dirty="0">
              <a:solidFill>
                <a:schemeClr val="bg1"/>
              </a:solidFill>
              <a:latin typeface="+mn-lt"/>
            </a:endParaRP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54279"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54280"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54281" name="AutoShape 16"/>
          <p:cNvCxnSpPr>
            <a:cxnSpLocks noChangeShapeType="1"/>
            <a:stCxn id="5" idx="6"/>
            <a:endCxn id="12" idx="2"/>
          </p:cNvCxnSpPr>
          <p:nvPr/>
        </p:nvCxnSpPr>
        <p:spPr bwMode="auto">
          <a:xfrm>
            <a:off x="4100513" y="3681413"/>
            <a:ext cx="1233487" cy="1038225"/>
          </a:xfrm>
          <a:prstGeom prst="curvedConnector3">
            <a:avLst>
              <a:gd name="adj1" fmla="val 50000"/>
            </a:avLst>
          </a:prstGeom>
          <a:noFill/>
          <a:ln w="38100">
            <a:solidFill>
              <a:schemeClr val="bg1"/>
            </a:solidFill>
            <a:round/>
            <a:headEnd/>
            <a:tailEnd type="triangle" w="med" len="med"/>
          </a:ln>
        </p:spPr>
      </p:cxnSp>
      <p:cxnSp>
        <p:nvCxnSpPr>
          <p:cNvPr id="54282" name="AutoShape 19"/>
          <p:cNvCxnSpPr>
            <a:cxnSpLocks noChangeShapeType="1"/>
            <a:stCxn id="5" idx="6"/>
            <a:endCxn id="9" idx="2"/>
          </p:cNvCxnSpPr>
          <p:nvPr/>
        </p:nvCxnSpPr>
        <p:spPr bwMode="auto">
          <a:xfrm flipV="1">
            <a:off x="4100513" y="2447925"/>
            <a:ext cx="973137" cy="1233488"/>
          </a:xfrm>
          <a:prstGeom prst="curvedConnector3">
            <a:avLst>
              <a:gd name="adj1" fmla="val 50000"/>
            </a:avLst>
          </a:prstGeom>
          <a:noFill/>
          <a:ln w="38100">
            <a:solidFill>
              <a:schemeClr val="bg1"/>
            </a:solidFill>
            <a:round/>
            <a:headEnd/>
            <a:tailEnd type="triangle" w="med" len="med"/>
          </a:ln>
        </p:spPr>
      </p:cxnSp>
      <p:sp>
        <p:nvSpPr>
          <p:cNvPr id="54283"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54284"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54285"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54287" name="AutoShape 28"/>
          <p:cNvCxnSpPr>
            <a:cxnSpLocks noChangeShapeType="1"/>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r>
              <a:rPr lang="en-GB" dirty="0" smtClean="0">
                <a:latin typeface="Arial" charset="0"/>
                <a:cs typeface="Arial" charset="0"/>
              </a:rPr>
              <a:t>Researcher’s view . . . </a:t>
            </a:r>
          </a:p>
        </p:txBody>
      </p: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endParaRPr lang="en-GB" altLang="en-US" sz="1400" i="1" dirty="0">
              <a:solidFill>
                <a:schemeClr val="bg1"/>
              </a:solidFill>
              <a:latin typeface="+mn-lt"/>
            </a:endParaRP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56327"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56328"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56329"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56330"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56331" name="AutoShape 16"/>
          <p:cNvCxnSpPr>
            <a:cxnSpLocks noChangeShapeType="1"/>
            <a:endCxn id="12" idx="2"/>
          </p:cNvCxnSpPr>
          <p:nvPr/>
        </p:nvCxnSpPr>
        <p:spPr bwMode="auto">
          <a:xfrm>
            <a:off x="4100513" y="3687763"/>
            <a:ext cx="1233487" cy="1031875"/>
          </a:xfrm>
          <a:prstGeom prst="curvedConnector3">
            <a:avLst>
              <a:gd name="adj1" fmla="val 50000"/>
            </a:avLst>
          </a:prstGeom>
          <a:noFill/>
          <a:ln w="38100">
            <a:solidFill>
              <a:schemeClr val="bg1"/>
            </a:solidFill>
            <a:round/>
            <a:headEnd/>
            <a:tailEnd type="triangle" w="med" len="med"/>
          </a:ln>
        </p:spPr>
      </p:cxnSp>
      <p:cxnSp>
        <p:nvCxnSpPr>
          <p:cNvPr id="56332" name="AutoShape 19"/>
          <p:cNvCxnSpPr>
            <a:cxnSpLocks noChangeShapeType="1"/>
            <a:stCxn id="5" idx="6"/>
            <a:endCxn id="9" idx="2"/>
          </p:cNvCxnSpPr>
          <p:nvPr/>
        </p:nvCxnSpPr>
        <p:spPr bwMode="auto">
          <a:xfrm flipV="1">
            <a:off x="4100513" y="2447925"/>
            <a:ext cx="973137" cy="1233488"/>
          </a:xfrm>
          <a:prstGeom prst="curvedConnector3">
            <a:avLst>
              <a:gd name="adj1" fmla="val 50000"/>
            </a:avLst>
          </a:prstGeom>
          <a:noFill/>
          <a:ln w="38100">
            <a:solidFill>
              <a:schemeClr val="bg1"/>
            </a:solidFill>
            <a:round/>
            <a:headEnd/>
            <a:tailEnd type="triangle" w="med" len="med"/>
          </a:ln>
        </p:spPr>
      </p:cxnSp>
      <p:sp>
        <p:nvSpPr>
          <p:cNvPr id="56333"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56334"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cxnSp>
        <p:nvCxnSpPr>
          <p:cNvPr id="56335"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sp>
        <p:nvSpPr>
          <p:cNvPr id="56336"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sp>
        <p:nvSpPr>
          <p:cNvPr id="56337"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8369" name="AutoShape 22"/>
          <p:cNvCxnSpPr>
            <a:cxnSpLocks noChangeShapeType="1"/>
            <a:stCxn id="58390" idx="6"/>
            <a:endCxn id="11" idx="2"/>
          </p:cNvCxnSpPr>
          <p:nvPr/>
        </p:nvCxnSpPr>
        <p:spPr bwMode="auto">
          <a:xfrm flipV="1">
            <a:off x="4749800" y="3811588"/>
            <a:ext cx="1557338" cy="520700"/>
          </a:xfrm>
          <a:prstGeom prst="curvedConnector3">
            <a:avLst>
              <a:gd name="adj1" fmla="val 49954"/>
            </a:avLst>
          </a:prstGeom>
          <a:noFill/>
          <a:ln w="38100">
            <a:solidFill>
              <a:schemeClr val="bg1"/>
            </a:solidFill>
            <a:round/>
            <a:headEnd/>
            <a:tailEnd type="triangle" w="med" len="med"/>
          </a:ln>
        </p:spPr>
      </p:cxnSp>
      <p:cxnSp>
        <p:nvCxnSpPr>
          <p:cNvPr id="58370" name="AutoShape 23"/>
          <p:cNvCxnSpPr>
            <a:cxnSpLocks noChangeShapeType="1"/>
            <a:stCxn id="58390" idx="6"/>
            <a:endCxn id="12" idx="2"/>
          </p:cNvCxnSpPr>
          <p:nvPr/>
        </p:nvCxnSpPr>
        <p:spPr bwMode="auto">
          <a:xfrm>
            <a:off x="4749800" y="4332288"/>
            <a:ext cx="584200" cy="387350"/>
          </a:xfrm>
          <a:prstGeom prst="curvedConnector3">
            <a:avLst>
              <a:gd name="adj1" fmla="val 49755"/>
            </a:avLst>
          </a:prstGeom>
          <a:noFill/>
          <a:ln w="38100">
            <a:solidFill>
              <a:schemeClr val="bg1"/>
            </a:solidFill>
            <a:round/>
            <a:headEnd/>
            <a:tailEnd type="triangle" w="med" len="med"/>
          </a:ln>
        </p:spPr>
      </p:cxnSp>
      <p:sp>
        <p:nvSpPr>
          <p:cNvPr id="58371" name="Title 1"/>
          <p:cNvSpPr>
            <a:spLocks noGrp="1"/>
          </p:cNvSpPr>
          <p:nvPr>
            <p:ph type="title"/>
          </p:nvPr>
        </p:nvSpPr>
        <p:spPr/>
        <p:txBody>
          <a:bodyPr/>
          <a:lstStyle/>
          <a:p>
            <a:r>
              <a:rPr lang="en-GB" dirty="0" smtClean="0">
                <a:latin typeface="Arial" charset="0"/>
                <a:cs typeface="Arial" charset="0"/>
              </a:rPr>
              <a:t>Researcher’s view . . . </a:t>
            </a:r>
          </a:p>
        </p:txBody>
      </p: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58379"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58380"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58381"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58382"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58383" name="AutoShape 14"/>
          <p:cNvCxnSpPr>
            <a:cxnSpLocks noChangeShapeType="1"/>
            <a:stCxn id="58392"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58384"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58385" name="AutoShape 16"/>
          <p:cNvCxnSpPr>
            <a:cxnSpLocks noChangeShapeType="1"/>
            <a:stCxn id="5" idx="6"/>
            <a:endCxn id="58390" idx="2"/>
          </p:cNvCxnSpPr>
          <p:nvPr/>
        </p:nvCxnSpPr>
        <p:spPr bwMode="auto">
          <a:xfrm>
            <a:off x="4100513" y="3681413"/>
            <a:ext cx="323850" cy="650875"/>
          </a:xfrm>
          <a:prstGeom prst="curvedConnector3">
            <a:avLst>
              <a:gd name="adj1" fmla="val 49778"/>
            </a:avLst>
          </a:prstGeom>
          <a:noFill/>
          <a:ln w="38100">
            <a:solidFill>
              <a:schemeClr val="bg1"/>
            </a:solidFill>
            <a:round/>
            <a:headEnd/>
            <a:tailEnd type="triangle" w="med" len="med"/>
          </a:ln>
        </p:spPr>
      </p:cxnSp>
      <p:cxnSp>
        <p:nvCxnSpPr>
          <p:cNvPr id="58386" name="AutoShape 17"/>
          <p:cNvCxnSpPr>
            <a:cxnSpLocks noChangeShapeType="1"/>
            <a:stCxn id="58389"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58387" name="AutoShape 18"/>
          <p:cNvCxnSpPr>
            <a:cxnSpLocks noChangeShapeType="1"/>
            <a:stCxn id="58389"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58388" name="AutoShape 19"/>
          <p:cNvCxnSpPr>
            <a:cxnSpLocks noChangeShapeType="1"/>
            <a:stCxn id="5" idx="6"/>
            <a:endCxn id="58389"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58389"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58390"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58391"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58392"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58393"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58394"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58395"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sp>
        <p:nvSpPr>
          <p:cNvPr id="58396"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sp>
        <p:nvSpPr>
          <p:cNvPr id="58397"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417" name="AutoShape 22"/>
          <p:cNvCxnSpPr>
            <a:cxnSpLocks noChangeShapeType="1"/>
            <a:stCxn id="60439" idx="6"/>
            <a:endCxn id="11" idx="2"/>
          </p:cNvCxnSpPr>
          <p:nvPr/>
        </p:nvCxnSpPr>
        <p:spPr bwMode="auto">
          <a:xfrm flipV="1">
            <a:off x="4749800" y="3811588"/>
            <a:ext cx="1557338" cy="520700"/>
          </a:xfrm>
          <a:prstGeom prst="curvedConnector3">
            <a:avLst>
              <a:gd name="adj1" fmla="val 49954"/>
            </a:avLst>
          </a:prstGeom>
          <a:noFill/>
          <a:ln w="38100">
            <a:solidFill>
              <a:schemeClr val="bg1"/>
            </a:solidFill>
            <a:round/>
            <a:headEnd/>
            <a:tailEnd type="triangle" w="med" len="med"/>
          </a:ln>
        </p:spPr>
      </p:cxnSp>
      <p:cxnSp>
        <p:nvCxnSpPr>
          <p:cNvPr id="60418" name="AutoShape 23"/>
          <p:cNvCxnSpPr>
            <a:cxnSpLocks noChangeShapeType="1"/>
            <a:stCxn id="60439" idx="6"/>
            <a:endCxn id="12" idx="2"/>
          </p:cNvCxnSpPr>
          <p:nvPr/>
        </p:nvCxnSpPr>
        <p:spPr bwMode="auto">
          <a:xfrm>
            <a:off x="4749800" y="4332288"/>
            <a:ext cx="584200" cy="387350"/>
          </a:xfrm>
          <a:prstGeom prst="curvedConnector3">
            <a:avLst>
              <a:gd name="adj1" fmla="val 49755"/>
            </a:avLst>
          </a:prstGeom>
          <a:noFill/>
          <a:ln w="38100">
            <a:solidFill>
              <a:schemeClr val="bg1"/>
            </a:solidFill>
            <a:round/>
            <a:headEnd/>
            <a:tailEnd type="triangle" w="med" len="med"/>
          </a:ln>
        </p:spPr>
      </p:cxnSp>
      <p:sp>
        <p:nvSpPr>
          <p:cNvPr id="60419"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60420"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60428"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60429"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60430"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60431"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60432" name="AutoShape 14"/>
          <p:cNvCxnSpPr>
            <a:cxnSpLocks noChangeShapeType="1"/>
            <a:stCxn id="60441"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60433"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60434" name="AutoShape 16"/>
          <p:cNvCxnSpPr>
            <a:cxnSpLocks noChangeShapeType="1"/>
            <a:stCxn id="5" idx="6"/>
            <a:endCxn id="60439" idx="2"/>
          </p:cNvCxnSpPr>
          <p:nvPr/>
        </p:nvCxnSpPr>
        <p:spPr bwMode="auto">
          <a:xfrm>
            <a:off x="4100513" y="3681413"/>
            <a:ext cx="323850" cy="650875"/>
          </a:xfrm>
          <a:prstGeom prst="curvedConnector3">
            <a:avLst>
              <a:gd name="adj1" fmla="val 49778"/>
            </a:avLst>
          </a:prstGeom>
          <a:noFill/>
          <a:ln w="38100">
            <a:solidFill>
              <a:schemeClr val="bg1"/>
            </a:solidFill>
            <a:round/>
            <a:headEnd/>
            <a:tailEnd type="triangle" w="med" len="med"/>
          </a:ln>
        </p:spPr>
      </p:cxnSp>
      <p:cxnSp>
        <p:nvCxnSpPr>
          <p:cNvPr id="60435" name="AutoShape 17"/>
          <p:cNvCxnSpPr>
            <a:cxnSpLocks noChangeShapeType="1"/>
            <a:stCxn id="60438"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60436" name="AutoShape 18"/>
          <p:cNvCxnSpPr>
            <a:cxnSpLocks noChangeShapeType="1"/>
            <a:stCxn id="60438"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60437" name="AutoShape 19"/>
          <p:cNvCxnSpPr>
            <a:cxnSpLocks noChangeShapeType="1"/>
            <a:stCxn id="5" idx="6"/>
            <a:endCxn id="60438"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60438"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0439"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0440"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60441"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60442"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60443"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60444"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60445"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sp>
        <p:nvSpPr>
          <p:cNvPr id="60446"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sp>
        <p:nvSpPr>
          <p:cNvPr id="60447"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dirty="0" smtClean="0">
                <a:latin typeface="Arial" charset="0"/>
                <a:cs typeface="Arial" charset="0"/>
              </a:rPr>
              <a:t>Overview</a:t>
            </a:r>
          </a:p>
        </p:txBody>
      </p:sp>
      <p:sp>
        <p:nvSpPr>
          <p:cNvPr id="22530" name="Content Placeholder 2"/>
          <p:cNvSpPr>
            <a:spLocks noGrp="1"/>
          </p:cNvSpPr>
          <p:nvPr>
            <p:ph idx="1"/>
          </p:nvPr>
        </p:nvSpPr>
        <p:spPr/>
        <p:txBody>
          <a:bodyPr/>
          <a:lstStyle/>
          <a:p>
            <a:r>
              <a:rPr lang="en-GB" dirty="0" smtClean="0">
                <a:latin typeface="Arial" charset="0"/>
                <a:cs typeface="Arial" charset="0"/>
              </a:rPr>
              <a:t>Open Access</a:t>
            </a:r>
          </a:p>
          <a:p>
            <a:r>
              <a:rPr lang="en-GB" dirty="0" smtClean="0">
                <a:latin typeface="Arial" charset="0"/>
                <a:cs typeface="Arial" charset="0"/>
              </a:rPr>
              <a:t>The policy environment</a:t>
            </a:r>
          </a:p>
          <a:p>
            <a:r>
              <a:rPr lang="en-GB" dirty="0" smtClean="0">
                <a:latin typeface="Arial" charset="0"/>
                <a:cs typeface="Arial" charset="0"/>
              </a:rPr>
              <a:t>Getting a clear perspective on policies</a:t>
            </a:r>
          </a:p>
          <a:p>
            <a:r>
              <a:rPr lang="en-GB" dirty="0" smtClean="0">
                <a:latin typeface="Arial" charset="0"/>
                <a:cs typeface="Arial" charset="0"/>
              </a:rPr>
              <a:t>Dealing with policy detail and clashes</a:t>
            </a:r>
          </a:p>
          <a:p>
            <a:r>
              <a:rPr lang="en-GB" dirty="0" smtClean="0">
                <a:latin typeface="Arial" charset="0"/>
                <a:cs typeface="Arial" charset="0"/>
              </a:rPr>
              <a:t>A strategic institutional response</a:t>
            </a:r>
          </a:p>
          <a:p>
            <a:r>
              <a:rPr lang="en-GB" dirty="0" smtClean="0">
                <a:latin typeface="Arial" charset="0"/>
                <a:cs typeface="Arial" charset="0"/>
              </a:rPr>
              <a:t>Strategy and tactics for getting action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465" name="AutoShape 22"/>
          <p:cNvCxnSpPr>
            <a:cxnSpLocks noChangeShapeType="1"/>
            <a:stCxn id="62487" idx="6"/>
            <a:endCxn id="11" idx="2"/>
          </p:cNvCxnSpPr>
          <p:nvPr/>
        </p:nvCxnSpPr>
        <p:spPr bwMode="auto">
          <a:xfrm flipV="1">
            <a:off x="4749800" y="3811588"/>
            <a:ext cx="1557338" cy="520700"/>
          </a:xfrm>
          <a:prstGeom prst="curvedConnector3">
            <a:avLst>
              <a:gd name="adj1" fmla="val 49954"/>
            </a:avLst>
          </a:prstGeom>
          <a:noFill/>
          <a:ln w="38100">
            <a:solidFill>
              <a:schemeClr val="bg1"/>
            </a:solidFill>
            <a:round/>
            <a:headEnd/>
            <a:tailEnd type="triangle" w="med" len="med"/>
          </a:ln>
        </p:spPr>
      </p:cxnSp>
      <p:cxnSp>
        <p:nvCxnSpPr>
          <p:cNvPr id="62466" name="AutoShape 23"/>
          <p:cNvCxnSpPr>
            <a:cxnSpLocks noChangeShapeType="1"/>
            <a:stCxn id="62487" idx="6"/>
            <a:endCxn id="12" idx="2"/>
          </p:cNvCxnSpPr>
          <p:nvPr/>
        </p:nvCxnSpPr>
        <p:spPr bwMode="auto">
          <a:xfrm>
            <a:off x="4749800" y="4332288"/>
            <a:ext cx="584200" cy="387350"/>
          </a:xfrm>
          <a:prstGeom prst="curvedConnector3">
            <a:avLst>
              <a:gd name="adj1" fmla="val 49755"/>
            </a:avLst>
          </a:prstGeom>
          <a:noFill/>
          <a:ln w="38100">
            <a:solidFill>
              <a:schemeClr val="bg1"/>
            </a:solidFill>
            <a:round/>
            <a:headEnd/>
            <a:tailEnd type="triangle" w="med" len="med"/>
          </a:ln>
        </p:spPr>
      </p:cxnSp>
      <p:sp>
        <p:nvSpPr>
          <p:cNvPr id="62467"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62468"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62476"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62477"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62478"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62479"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62480" name="AutoShape 14"/>
          <p:cNvCxnSpPr>
            <a:cxnSpLocks noChangeShapeType="1"/>
            <a:stCxn id="62489"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62481"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62482" name="AutoShape 16"/>
          <p:cNvCxnSpPr>
            <a:cxnSpLocks noChangeShapeType="1"/>
            <a:stCxn id="5" idx="6"/>
            <a:endCxn id="62487" idx="2"/>
          </p:cNvCxnSpPr>
          <p:nvPr/>
        </p:nvCxnSpPr>
        <p:spPr bwMode="auto">
          <a:xfrm>
            <a:off x="4100513" y="3681413"/>
            <a:ext cx="323850" cy="650875"/>
          </a:xfrm>
          <a:prstGeom prst="curvedConnector3">
            <a:avLst>
              <a:gd name="adj1" fmla="val 49778"/>
            </a:avLst>
          </a:prstGeom>
          <a:noFill/>
          <a:ln w="38100">
            <a:solidFill>
              <a:schemeClr val="bg1"/>
            </a:solidFill>
            <a:round/>
            <a:headEnd/>
            <a:tailEnd type="triangle" w="med" len="med"/>
          </a:ln>
        </p:spPr>
      </p:cxnSp>
      <p:cxnSp>
        <p:nvCxnSpPr>
          <p:cNvPr id="62483" name="AutoShape 17"/>
          <p:cNvCxnSpPr>
            <a:cxnSpLocks noChangeShapeType="1"/>
            <a:stCxn id="62486"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62484" name="AutoShape 18"/>
          <p:cNvCxnSpPr>
            <a:cxnSpLocks noChangeShapeType="1"/>
            <a:stCxn id="62486"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62485" name="AutoShape 19"/>
          <p:cNvCxnSpPr>
            <a:cxnSpLocks noChangeShapeType="1"/>
            <a:stCxn id="5" idx="6"/>
            <a:endCxn id="62486"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62486"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2487"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2488"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62489"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62490"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62491"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62492"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62493"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62494"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62495" name="AutoShape 36"/>
          <p:cNvCxnSpPr>
            <a:cxnSpLocks noChangeShapeType="1"/>
            <a:stCxn id="6" idx="3"/>
            <a:endCxn id="5" idx="4"/>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sp>
        <p:nvSpPr>
          <p:cNvPr id="62496"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sp>
        <p:nvSpPr>
          <p:cNvPr id="62497"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4513" name="AutoShape 22"/>
          <p:cNvCxnSpPr>
            <a:cxnSpLocks noChangeShapeType="1"/>
            <a:stCxn id="64535" idx="6"/>
            <a:endCxn id="11" idx="2"/>
          </p:cNvCxnSpPr>
          <p:nvPr/>
        </p:nvCxnSpPr>
        <p:spPr bwMode="auto">
          <a:xfrm flipV="1">
            <a:off x="4749800" y="3811588"/>
            <a:ext cx="1557338" cy="520700"/>
          </a:xfrm>
          <a:prstGeom prst="curvedConnector3">
            <a:avLst>
              <a:gd name="adj1" fmla="val 49954"/>
            </a:avLst>
          </a:prstGeom>
          <a:noFill/>
          <a:ln w="38100">
            <a:solidFill>
              <a:schemeClr val="bg1"/>
            </a:solidFill>
            <a:round/>
            <a:headEnd/>
            <a:tailEnd type="triangle" w="med" len="med"/>
          </a:ln>
        </p:spPr>
      </p:cxnSp>
      <p:cxnSp>
        <p:nvCxnSpPr>
          <p:cNvPr id="64514" name="AutoShape 23"/>
          <p:cNvCxnSpPr>
            <a:cxnSpLocks noChangeShapeType="1"/>
            <a:stCxn id="64535" idx="6"/>
            <a:endCxn id="12" idx="2"/>
          </p:cNvCxnSpPr>
          <p:nvPr/>
        </p:nvCxnSpPr>
        <p:spPr bwMode="auto">
          <a:xfrm>
            <a:off x="4749800" y="4332288"/>
            <a:ext cx="584200" cy="387350"/>
          </a:xfrm>
          <a:prstGeom prst="curvedConnector3">
            <a:avLst>
              <a:gd name="adj1" fmla="val 49755"/>
            </a:avLst>
          </a:prstGeom>
          <a:noFill/>
          <a:ln w="38100">
            <a:solidFill>
              <a:schemeClr val="bg1"/>
            </a:solidFill>
            <a:round/>
            <a:headEnd/>
            <a:tailEnd type="triangle" w="med" len="med"/>
          </a:ln>
        </p:spPr>
      </p:cxnSp>
      <p:sp>
        <p:nvSpPr>
          <p:cNvPr id="64515"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64516"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64524"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64525"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64526"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64527"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64528" name="AutoShape 14"/>
          <p:cNvCxnSpPr>
            <a:cxnSpLocks noChangeShapeType="1"/>
            <a:stCxn id="64537"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64529"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64530" name="AutoShape 16"/>
          <p:cNvCxnSpPr>
            <a:cxnSpLocks noChangeShapeType="1"/>
            <a:stCxn id="5" idx="6"/>
            <a:endCxn id="64535" idx="2"/>
          </p:cNvCxnSpPr>
          <p:nvPr/>
        </p:nvCxnSpPr>
        <p:spPr bwMode="auto">
          <a:xfrm>
            <a:off x="4100513" y="3681413"/>
            <a:ext cx="323850" cy="650875"/>
          </a:xfrm>
          <a:prstGeom prst="curvedConnector3">
            <a:avLst>
              <a:gd name="adj1" fmla="val 49778"/>
            </a:avLst>
          </a:prstGeom>
          <a:noFill/>
          <a:ln w="38100">
            <a:solidFill>
              <a:schemeClr val="bg1"/>
            </a:solidFill>
            <a:round/>
            <a:headEnd/>
            <a:tailEnd type="triangle" w="med" len="med"/>
          </a:ln>
        </p:spPr>
      </p:cxnSp>
      <p:cxnSp>
        <p:nvCxnSpPr>
          <p:cNvPr id="64531" name="AutoShape 17"/>
          <p:cNvCxnSpPr>
            <a:cxnSpLocks noChangeShapeType="1"/>
            <a:stCxn id="64534"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64532" name="AutoShape 18"/>
          <p:cNvCxnSpPr>
            <a:cxnSpLocks noChangeShapeType="1"/>
            <a:stCxn id="64534"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64533" name="AutoShape 19"/>
          <p:cNvCxnSpPr>
            <a:cxnSpLocks noChangeShapeType="1"/>
            <a:stCxn id="5" idx="6"/>
            <a:endCxn id="64534"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64534"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4535"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4536"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64537"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64538"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64539"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64540"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64541"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64542"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64543" name="AutoShape 32"/>
          <p:cNvCxnSpPr>
            <a:cxnSpLocks noChangeShapeType="1"/>
            <a:stCxn id="5" idx="4"/>
            <a:endCxn id="8" idx="1"/>
          </p:cNvCxnSpPr>
          <p:nvPr/>
        </p:nvCxnSpPr>
        <p:spPr bwMode="auto">
          <a:xfrm rot="5400000">
            <a:off x="2288381" y="4390232"/>
            <a:ext cx="1450975" cy="614362"/>
          </a:xfrm>
          <a:prstGeom prst="curvedConnector3">
            <a:avLst>
              <a:gd name="adj1" fmla="val 61991"/>
            </a:avLst>
          </a:prstGeom>
          <a:noFill/>
          <a:ln w="38100">
            <a:solidFill>
              <a:srgbClr val="CF5331"/>
            </a:solidFill>
            <a:round/>
            <a:headEnd/>
            <a:tailEnd type="triangle" w="med" len="med"/>
          </a:ln>
        </p:spPr>
      </p:cxnSp>
      <p:cxnSp>
        <p:nvCxnSpPr>
          <p:cNvPr id="64544" name="AutoShape 33"/>
          <p:cNvCxnSpPr>
            <a:cxnSpLocks noChangeShapeType="1"/>
            <a:stCxn id="8" idx="7"/>
            <a:endCxn id="5" idx="4"/>
          </p:cNvCxnSpPr>
          <p:nvPr/>
        </p:nvCxnSpPr>
        <p:spPr bwMode="auto">
          <a:xfrm rot="5400000" flipH="1">
            <a:off x="2839244" y="4453731"/>
            <a:ext cx="1450975" cy="487363"/>
          </a:xfrm>
          <a:prstGeom prst="curvedConnector3">
            <a:avLst>
              <a:gd name="adj1" fmla="val 36722"/>
            </a:avLst>
          </a:prstGeom>
          <a:noFill/>
          <a:ln w="38100">
            <a:solidFill>
              <a:srgbClr val="CF5331"/>
            </a:solidFill>
            <a:round/>
            <a:headEnd/>
            <a:tailEnd type="triangle" w="med" len="med"/>
          </a:ln>
        </p:spPr>
      </p:cxnSp>
      <p:sp>
        <p:nvSpPr>
          <p:cNvPr id="64545"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64547" name="AutoShape 36"/>
          <p:cNvCxnSpPr>
            <a:cxnSpLocks noChangeShapeType="1"/>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sp>
        <p:nvSpPr>
          <p:cNvPr id="64548"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6561" name="AutoShape 36"/>
          <p:cNvCxnSpPr>
            <a:cxnSpLocks noChangeShapeType="1"/>
            <a:stCxn id="7" idx="2"/>
            <a:endCxn id="8" idx="3"/>
          </p:cNvCxnSpPr>
          <p:nvPr/>
        </p:nvCxnSpPr>
        <p:spPr bwMode="auto">
          <a:xfrm rot="10800000" flipH="1" flipV="1">
            <a:off x="855663" y="1863725"/>
            <a:ext cx="1851025" cy="3970338"/>
          </a:xfrm>
          <a:prstGeom prst="curvedConnector4">
            <a:avLst>
              <a:gd name="adj1" fmla="val -25037"/>
              <a:gd name="adj2" fmla="val 101685"/>
            </a:avLst>
          </a:prstGeom>
          <a:noFill/>
          <a:ln w="38100">
            <a:solidFill>
              <a:srgbClr val="CF5331"/>
            </a:solidFill>
            <a:round/>
            <a:headEnd/>
            <a:tailEnd type="triangle" w="med" len="med"/>
          </a:ln>
        </p:spPr>
      </p:cxnSp>
      <p:cxnSp>
        <p:nvCxnSpPr>
          <p:cNvPr id="66562" name="AutoShape 22"/>
          <p:cNvCxnSpPr>
            <a:cxnSpLocks noChangeShapeType="1"/>
            <a:stCxn id="66585" idx="6"/>
            <a:endCxn id="11" idx="2"/>
          </p:cNvCxnSpPr>
          <p:nvPr/>
        </p:nvCxnSpPr>
        <p:spPr bwMode="auto">
          <a:xfrm flipV="1">
            <a:off x="4749800" y="3811588"/>
            <a:ext cx="1557338" cy="520700"/>
          </a:xfrm>
          <a:prstGeom prst="curvedConnector3">
            <a:avLst>
              <a:gd name="adj1" fmla="val 49954"/>
            </a:avLst>
          </a:prstGeom>
          <a:noFill/>
          <a:ln w="38100">
            <a:solidFill>
              <a:schemeClr val="bg1"/>
            </a:solidFill>
            <a:round/>
            <a:headEnd/>
            <a:tailEnd type="triangle" w="med" len="med"/>
          </a:ln>
        </p:spPr>
      </p:cxnSp>
      <p:cxnSp>
        <p:nvCxnSpPr>
          <p:cNvPr id="66563" name="AutoShape 23"/>
          <p:cNvCxnSpPr>
            <a:cxnSpLocks noChangeShapeType="1"/>
            <a:stCxn id="66585" idx="6"/>
            <a:endCxn id="12" idx="2"/>
          </p:cNvCxnSpPr>
          <p:nvPr/>
        </p:nvCxnSpPr>
        <p:spPr bwMode="auto">
          <a:xfrm>
            <a:off x="4749800" y="4332288"/>
            <a:ext cx="584200" cy="387350"/>
          </a:xfrm>
          <a:prstGeom prst="curvedConnector3">
            <a:avLst>
              <a:gd name="adj1" fmla="val 49755"/>
            </a:avLst>
          </a:prstGeom>
          <a:noFill/>
          <a:ln w="38100">
            <a:solidFill>
              <a:schemeClr val="bg1"/>
            </a:solidFill>
            <a:round/>
            <a:headEnd/>
            <a:tailEnd type="triangle" w="med" len="med"/>
          </a:ln>
        </p:spPr>
      </p:cxnSp>
      <p:cxnSp>
        <p:nvCxnSpPr>
          <p:cNvPr id="66564" name="AutoShape 36"/>
          <p:cNvCxnSpPr>
            <a:cxnSpLocks noChangeShapeType="1"/>
          </p:cNvCxnSpPr>
          <p:nvPr/>
        </p:nvCxnSpPr>
        <p:spPr bwMode="auto">
          <a:xfrm rot="16200000" flipH="1">
            <a:off x="488950" y="3638550"/>
            <a:ext cx="2843213" cy="1135063"/>
          </a:xfrm>
          <a:prstGeom prst="curvedConnector2">
            <a:avLst/>
          </a:prstGeom>
          <a:noFill/>
          <a:ln w="38100">
            <a:solidFill>
              <a:srgbClr val="CF5331"/>
            </a:solidFill>
            <a:round/>
            <a:headEnd/>
            <a:tailEnd type="triangle" w="med" len="med"/>
          </a:ln>
        </p:spPr>
      </p:cxnSp>
      <p:sp>
        <p:nvSpPr>
          <p:cNvPr id="66565"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66566"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66574"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66575"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66576"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66577"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66578" name="AutoShape 14"/>
          <p:cNvCxnSpPr>
            <a:cxnSpLocks noChangeShapeType="1"/>
            <a:stCxn id="66587"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66579"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66580" name="AutoShape 16"/>
          <p:cNvCxnSpPr>
            <a:cxnSpLocks noChangeShapeType="1"/>
            <a:stCxn id="5" idx="6"/>
            <a:endCxn id="66585" idx="2"/>
          </p:cNvCxnSpPr>
          <p:nvPr/>
        </p:nvCxnSpPr>
        <p:spPr bwMode="auto">
          <a:xfrm>
            <a:off x="4100513" y="3681413"/>
            <a:ext cx="323850" cy="650875"/>
          </a:xfrm>
          <a:prstGeom prst="curvedConnector3">
            <a:avLst>
              <a:gd name="adj1" fmla="val 49778"/>
            </a:avLst>
          </a:prstGeom>
          <a:noFill/>
          <a:ln w="38100">
            <a:solidFill>
              <a:schemeClr val="bg1"/>
            </a:solidFill>
            <a:round/>
            <a:headEnd/>
            <a:tailEnd type="triangle" w="med" len="med"/>
          </a:ln>
        </p:spPr>
      </p:cxnSp>
      <p:cxnSp>
        <p:nvCxnSpPr>
          <p:cNvPr id="66581" name="AutoShape 17"/>
          <p:cNvCxnSpPr>
            <a:cxnSpLocks noChangeShapeType="1"/>
            <a:stCxn id="66584"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66582" name="AutoShape 18"/>
          <p:cNvCxnSpPr>
            <a:cxnSpLocks noChangeShapeType="1"/>
            <a:stCxn id="66584"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66583" name="AutoShape 19"/>
          <p:cNvCxnSpPr>
            <a:cxnSpLocks noChangeShapeType="1"/>
            <a:stCxn id="5" idx="6"/>
            <a:endCxn id="66584"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66584"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6585"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6586"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66587"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66588"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66589"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66590"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66591"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66592"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66593" name="AutoShape 32"/>
          <p:cNvCxnSpPr>
            <a:cxnSpLocks noChangeShapeType="1"/>
            <a:stCxn id="5" idx="4"/>
            <a:endCxn id="8" idx="1"/>
          </p:cNvCxnSpPr>
          <p:nvPr/>
        </p:nvCxnSpPr>
        <p:spPr bwMode="auto">
          <a:xfrm rot="5400000">
            <a:off x="2288381" y="4390232"/>
            <a:ext cx="1450975" cy="614362"/>
          </a:xfrm>
          <a:prstGeom prst="curvedConnector3">
            <a:avLst>
              <a:gd name="adj1" fmla="val 61991"/>
            </a:avLst>
          </a:prstGeom>
          <a:noFill/>
          <a:ln w="38100">
            <a:solidFill>
              <a:srgbClr val="CF5331"/>
            </a:solidFill>
            <a:round/>
            <a:headEnd/>
            <a:tailEnd type="triangle" w="med" len="med"/>
          </a:ln>
        </p:spPr>
      </p:cxnSp>
      <p:cxnSp>
        <p:nvCxnSpPr>
          <p:cNvPr id="66594" name="AutoShape 33"/>
          <p:cNvCxnSpPr>
            <a:cxnSpLocks noChangeShapeType="1"/>
            <a:stCxn id="8" idx="7"/>
            <a:endCxn id="5" idx="4"/>
          </p:cNvCxnSpPr>
          <p:nvPr/>
        </p:nvCxnSpPr>
        <p:spPr bwMode="auto">
          <a:xfrm rot="5400000" flipH="1">
            <a:off x="2839244" y="4453731"/>
            <a:ext cx="1450975" cy="487363"/>
          </a:xfrm>
          <a:prstGeom prst="curvedConnector3">
            <a:avLst>
              <a:gd name="adj1" fmla="val 36722"/>
            </a:avLst>
          </a:prstGeom>
          <a:noFill/>
          <a:ln w="38100">
            <a:solidFill>
              <a:srgbClr val="CF5331"/>
            </a:solidFill>
            <a:round/>
            <a:headEnd/>
            <a:tailEnd type="triangle" w="med" len="med"/>
          </a:ln>
        </p:spPr>
      </p:cxnSp>
      <p:sp>
        <p:nvSpPr>
          <p:cNvPr id="66595"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66597" name="AutoShape 36"/>
          <p:cNvCxnSpPr>
            <a:cxnSpLocks noChangeShapeType="1"/>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cxnSp>
        <p:nvCxnSpPr>
          <p:cNvPr id="66598" name="AutoShape 36"/>
          <p:cNvCxnSpPr>
            <a:cxnSpLocks noChangeShapeType="1"/>
            <a:stCxn id="6" idx="3"/>
            <a:endCxn id="8" idx="1"/>
          </p:cNvCxnSpPr>
          <p:nvPr/>
        </p:nvCxnSpPr>
        <p:spPr bwMode="auto">
          <a:xfrm rot="16200000" flipH="1">
            <a:off x="706438" y="3421062"/>
            <a:ext cx="2636838" cy="1363663"/>
          </a:xfrm>
          <a:prstGeom prst="curvedConnector3">
            <a:avLst>
              <a:gd name="adj1" fmla="val 76231"/>
            </a:avLst>
          </a:prstGeom>
          <a:noFill/>
          <a:ln w="38100">
            <a:solidFill>
              <a:srgbClr val="CF5331"/>
            </a:solidFill>
            <a:round/>
            <a:headEnd/>
            <a:tailEnd type="triangle" w="med" len="med"/>
          </a:ln>
        </p:spPr>
      </p:cxnSp>
      <p:sp>
        <p:nvSpPr>
          <p:cNvPr id="66599"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8609" name="AutoShape 22"/>
          <p:cNvCxnSpPr>
            <a:cxnSpLocks noChangeShapeType="1"/>
            <a:stCxn id="68632" idx="6"/>
            <a:endCxn id="11" idx="2"/>
          </p:cNvCxnSpPr>
          <p:nvPr/>
        </p:nvCxnSpPr>
        <p:spPr bwMode="auto">
          <a:xfrm flipV="1">
            <a:off x="4749800" y="3811588"/>
            <a:ext cx="1557338" cy="520700"/>
          </a:xfrm>
          <a:prstGeom prst="curvedConnector3">
            <a:avLst>
              <a:gd name="adj1" fmla="val 49954"/>
            </a:avLst>
          </a:prstGeom>
          <a:noFill/>
          <a:ln w="38100">
            <a:solidFill>
              <a:schemeClr val="bg1"/>
            </a:solidFill>
            <a:round/>
            <a:headEnd/>
            <a:tailEnd type="triangle" w="med" len="med"/>
          </a:ln>
        </p:spPr>
      </p:cxnSp>
      <p:cxnSp>
        <p:nvCxnSpPr>
          <p:cNvPr id="68610" name="AutoShape 23"/>
          <p:cNvCxnSpPr>
            <a:cxnSpLocks noChangeShapeType="1"/>
            <a:stCxn id="68632" idx="6"/>
            <a:endCxn id="12" idx="2"/>
          </p:cNvCxnSpPr>
          <p:nvPr/>
        </p:nvCxnSpPr>
        <p:spPr bwMode="auto">
          <a:xfrm>
            <a:off x="4749800" y="4332288"/>
            <a:ext cx="584200" cy="387350"/>
          </a:xfrm>
          <a:prstGeom prst="curvedConnector3">
            <a:avLst>
              <a:gd name="adj1" fmla="val 49755"/>
            </a:avLst>
          </a:prstGeom>
          <a:noFill/>
          <a:ln w="38100">
            <a:solidFill>
              <a:schemeClr val="bg1"/>
            </a:solidFill>
            <a:round/>
            <a:headEnd/>
            <a:tailEnd type="triangle" w="med" len="med"/>
          </a:ln>
        </p:spPr>
      </p:cxnSp>
      <p:cxnSp>
        <p:nvCxnSpPr>
          <p:cNvPr id="68611" name="AutoShape 36"/>
          <p:cNvCxnSpPr>
            <a:cxnSpLocks noChangeShapeType="1"/>
          </p:cNvCxnSpPr>
          <p:nvPr/>
        </p:nvCxnSpPr>
        <p:spPr bwMode="auto">
          <a:xfrm rot="16200000" flipH="1">
            <a:off x="488950" y="3638550"/>
            <a:ext cx="2843213" cy="1135063"/>
          </a:xfrm>
          <a:prstGeom prst="curvedConnector2">
            <a:avLst/>
          </a:prstGeom>
          <a:noFill/>
          <a:ln w="38100">
            <a:solidFill>
              <a:srgbClr val="CF5331"/>
            </a:solidFill>
            <a:round/>
            <a:headEnd/>
            <a:tailEnd type="triangle" w="med" len="med"/>
          </a:ln>
        </p:spPr>
      </p:cxnSp>
      <p:sp>
        <p:nvSpPr>
          <p:cNvPr id="68612"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68613"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68621"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68622"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68623"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68624"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68625" name="AutoShape 14"/>
          <p:cNvCxnSpPr>
            <a:cxnSpLocks noChangeShapeType="1"/>
            <a:stCxn id="68634"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68626"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68627" name="AutoShape 16"/>
          <p:cNvCxnSpPr>
            <a:cxnSpLocks noChangeShapeType="1"/>
            <a:stCxn id="5" idx="6"/>
            <a:endCxn id="68632" idx="2"/>
          </p:cNvCxnSpPr>
          <p:nvPr/>
        </p:nvCxnSpPr>
        <p:spPr bwMode="auto">
          <a:xfrm>
            <a:off x="4100513" y="3681413"/>
            <a:ext cx="323850" cy="650875"/>
          </a:xfrm>
          <a:prstGeom prst="curvedConnector3">
            <a:avLst>
              <a:gd name="adj1" fmla="val 49778"/>
            </a:avLst>
          </a:prstGeom>
          <a:noFill/>
          <a:ln w="38100">
            <a:solidFill>
              <a:schemeClr val="bg1"/>
            </a:solidFill>
            <a:round/>
            <a:headEnd/>
            <a:tailEnd type="triangle" w="med" len="med"/>
          </a:ln>
        </p:spPr>
      </p:cxnSp>
      <p:cxnSp>
        <p:nvCxnSpPr>
          <p:cNvPr id="68628" name="AutoShape 17"/>
          <p:cNvCxnSpPr>
            <a:cxnSpLocks noChangeShapeType="1"/>
            <a:stCxn id="68631"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68629" name="AutoShape 18"/>
          <p:cNvCxnSpPr>
            <a:cxnSpLocks noChangeShapeType="1"/>
            <a:stCxn id="68631"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68630" name="AutoShape 19"/>
          <p:cNvCxnSpPr>
            <a:cxnSpLocks noChangeShapeType="1"/>
            <a:stCxn id="5" idx="6"/>
            <a:endCxn id="68631"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68631"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8632"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68633"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68634"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68635"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68636"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68637"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68638"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68639"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68640" name="AutoShape 32"/>
          <p:cNvCxnSpPr>
            <a:cxnSpLocks noChangeShapeType="1"/>
            <a:stCxn id="5" idx="4"/>
            <a:endCxn id="8" idx="1"/>
          </p:cNvCxnSpPr>
          <p:nvPr/>
        </p:nvCxnSpPr>
        <p:spPr bwMode="auto">
          <a:xfrm rot="5400000">
            <a:off x="2288381" y="4390232"/>
            <a:ext cx="1450975" cy="614362"/>
          </a:xfrm>
          <a:prstGeom prst="curvedConnector3">
            <a:avLst>
              <a:gd name="adj1" fmla="val 61991"/>
            </a:avLst>
          </a:prstGeom>
          <a:noFill/>
          <a:ln w="38100">
            <a:solidFill>
              <a:srgbClr val="CF5331"/>
            </a:solidFill>
            <a:round/>
            <a:headEnd/>
            <a:tailEnd type="triangle" w="med" len="med"/>
          </a:ln>
        </p:spPr>
      </p:cxnSp>
      <p:cxnSp>
        <p:nvCxnSpPr>
          <p:cNvPr id="68641" name="AutoShape 33"/>
          <p:cNvCxnSpPr>
            <a:cxnSpLocks noChangeShapeType="1"/>
            <a:stCxn id="8" idx="7"/>
            <a:endCxn id="5" idx="4"/>
          </p:cNvCxnSpPr>
          <p:nvPr/>
        </p:nvCxnSpPr>
        <p:spPr bwMode="auto">
          <a:xfrm rot="5400000" flipH="1">
            <a:off x="2839244" y="4453731"/>
            <a:ext cx="1450975" cy="487363"/>
          </a:xfrm>
          <a:prstGeom prst="curvedConnector3">
            <a:avLst>
              <a:gd name="adj1" fmla="val 36722"/>
            </a:avLst>
          </a:prstGeom>
          <a:noFill/>
          <a:ln w="38100">
            <a:solidFill>
              <a:srgbClr val="CF5331"/>
            </a:solidFill>
            <a:round/>
            <a:headEnd/>
            <a:tailEnd type="triangle" w="med" len="med"/>
          </a:ln>
        </p:spPr>
      </p:cxnSp>
      <p:sp>
        <p:nvSpPr>
          <p:cNvPr id="68642"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68644" name="AutoShape 36"/>
          <p:cNvCxnSpPr>
            <a:cxnSpLocks noChangeShapeType="1"/>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cxnSp>
        <p:nvCxnSpPr>
          <p:cNvPr id="68645" name="AutoShape 36"/>
          <p:cNvCxnSpPr>
            <a:cxnSpLocks noChangeShapeType="1"/>
            <a:stCxn id="6" idx="3"/>
            <a:endCxn id="8" idx="1"/>
          </p:cNvCxnSpPr>
          <p:nvPr/>
        </p:nvCxnSpPr>
        <p:spPr bwMode="auto">
          <a:xfrm rot="16200000" flipH="1">
            <a:off x="706438" y="3421062"/>
            <a:ext cx="2636838" cy="1363663"/>
          </a:xfrm>
          <a:prstGeom prst="curvedConnector3">
            <a:avLst>
              <a:gd name="adj1" fmla="val 76231"/>
            </a:avLst>
          </a:prstGeom>
          <a:noFill/>
          <a:ln w="38100">
            <a:solidFill>
              <a:srgbClr val="CF5331"/>
            </a:solidFill>
            <a:round/>
            <a:headEnd/>
            <a:tailEnd type="triangle" w="med" len="med"/>
          </a:ln>
        </p:spPr>
      </p:cxnSp>
      <p:sp>
        <p:nvSpPr>
          <p:cNvPr id="68646"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grpSp>
        <p:nvGrpSpPr>
          <p:cNvPr id="68647" name="Group 38"/>
          <p:cNvGrpSpPr>
            <a:grpSpLocks/>
          </p:cNvGrpSpPr>
          <p:nvPr/>
        </p:nvGrpSpPr>
        <p:grpSpPr bwMode="auto">
          <a:xfrm>
            <a:off x="2736850" y="3971925"/>
            <a:ext cx="1103313" cy="1363663"/>
            <a:chOff x="1610" y="2749"/>
            <a:chExt cx="771" cy="953"/>
          </a:xfrm>
        </p:grpSpPr>
        <p:cxnSp>
          <p:nvCxnSpPr>
            <p:cNvPr id="68649" name="AutoShape 39"/>
            <p:cNvCxnSpPr>
              <a:cxnSpLocks noChangeShapeType="1"/>
            </p:cNvCxnSpPr>
            <p:nvPr/>
          </p:nvCxnSpPr>
          <p:spPr bwMode="auto">
            <a:xfrm rot="-5400000">
              <a:off x="1519" y="3203"/>
              <a:ext cx="953" cy="45"/>
            </a:xfrm>
            <a:prstGeom prst="curvedConnector3">
              <a:avLst>
                <a:gd name="adj1" fmla="val 49949"/>
              </a:avLst>
            </a:prstGeom>
            <a:noFill/>
            <a:ln w="38100">
              <a:solidFill>
                <a:schemeClr val="bg1"/>
              </a:solidFill>
              <a:round/>
              <a:headEnd/>
              <a:tailEnd type="triangle" w="med" len="med"/>
            </a:ln>
          </p:spPr>
        </p:cxnSp>
        <p:sp>
          <p:nvSpPr>
            <p:cNvPr id="68650" name="Rectangle 40"/>
            <p:cNvSpPr>
              <a:spLocks noChangeArrowheads="1"/>
            </p:cNvSpPr>
            <p:nvPr/>
          </p:nvSpPr>
          <p:spPr bwMode="auto">
            <a:xfrm>
              <a:off x="1610" y="3203"/>
              <a:ext cx="771" cy="2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grpSp>
      <p:cxnSp>
        <p:nvCxnSpPr>
          <p:cNvPr id="68648" name="AutoShape 36"/>
          <p:cNvCxnSpPr>
            <a:cxnSpLocks noChangeShapeType="1"/>
          </p:cNvCxnSpPr>
          <p:nvPr/>
        </p:nvCxnSpPr>
        <p:spPr bwMode="auto">
          <a:xfrm rot="10800000" flipH="1" flipV="1">
            <a:off x="855663" y="1863725"/>
            <a:ext cx="1851025" cy="3970338"/>
          </a:xfrm>
          <a:prstGeom prst="curvedConnector4">
            <a:avLst>
              <a:gd name="adj1" fmla="val -25037"/>
              <a:gd name="adj2" fmla="val 101685"/>
            </a:avLst>
          </a:prstGeom>
          <a:noFill/>
          <a:ln w="38100">
            <a:solidFill>
              <a:srgbClr val="CF5331"/>
            </a:solidFill>
            <a:round/>
            <a:headEnd/>
            <a:tailEnd type="triangle" w="med" len="med"/>
          </a:ln>
        </p:spPr>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0657" name="AutoShape 22"/>
          <p:cNvCxnSpPr>
            <a:cxnSpLocks noChangeShapeType="1"/>
            <a:stCxn id="70680" idx="6"/>
            <a:endCxn id="11" idx="2"/>
          </p:cNvCxnSpPr>
          <p:nvPr/>
        </p:nvCxnSpPr>
        <p:spPr bwMode="auto">
          <a:xfrm flipV="1">
            <a:off x="4749800" y="3811588"/>
            <a:ext cx="1557338" cy="520700"/>
          </a:xfrm>
          <a:prstGeom prst="curvedConnector3">
            <a:avLst>
              <a:gd name="adj1" fmla="val 49954"/>
            </a:avLst>
          </a:prstGeom>
          <a:noFill/>
          <a:ln w="38100">
            <a:solidFill>
              <a:schemeClr val="bg1"/>
            </a:solidFill>
            <a:round/>
            <a:headEnd/>
            <a:tailEnd type="triangle" w="med" len="med"/>
          </a:ln>
        </p:spPr>
      </p:cxnSp>
      <p:cxnSp>
        <p:nvCxnSpPr>
          <p:cNvPr id="70658" name="AutoShape 23"/>
          <p:cNvCxnSpPr>
            <a:cxnSpLocks noChangeShapeType="1"/>
            <a:stCxn id="70680" idx="6"/>
            <a:endCxn id="12" idx="2"/>
          </p:cNvCxnSpPr>
          <p:nvPr/>
        </p:nvCxnSpPr>
        <p:spPr bwMode="auto">
          <a:xfrm>
            <a:off x="4749800" y="4332288"/>
            <a:ext cx="584200" cy="387350"/>
          </a:xfrm>
          <a:prstGeom prst="curvedConnector3">
            <a:avLst>
              <a:gd name="adj1" fmla="val 49755"/>
            </a:avLst>
          </a:prstGeom>
          <a:noFill/>
          <a:ln w="57150">
            <a:solidFill>
              <a:schemeClr val="bg1"/>
            </a:solidFill>
            <a:round/>
            <a:headEnd/>
            <a:tailEnd type="triangle" w="med" len="med"/>
          </a:ln>
        </p:spPr>
      </p:cxnSp>
      <p:cxnSp>
        <p:nvCxnSpPr>
          <p:cNvPr id="70659" name="AutoShape 36"/>
          <p:cNvCxnSpPr>
            <a:cxnSpLocks noChangeShapeType="1"/>
          </p:cNvCxnSpPr>
          <p:nvPr/>
        </p:nvCxnSpPr>
        <p:spPr bwMode="auto">
          <a:xfrm rot="16200000" flipH="1">
            <a:off x="488950" y="3638550"/>
            <a:ext cx="2843213" cy="1135063"/>
          </a:xfrm>
          <a:prstGeom prst="curvedConnector2">
            <a:avLst/>
          </a:prstGeom>
          <a:noFill/>
          <a:ln w="38100">
            <a:solidFill>
              <a:srgbClr val="CF5331"/>
            </a:solidFill>
            <a:round/>
            <a:headEnd/>
            <a:tailEnd type="triangle" w="med" len="med"/>
          </a:ln>
        </p:spPr>
      </p:cxnSp>
      <p:sp>
        <p:nvSpPr>
          <p:cNvPr id="70660"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70661"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70669"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70670"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70671"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70672"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70673" name="AutoShape 14"/>
          <p:cNvCxnSpPr>
            <a:cxnSpLocks noChangeShapeType="1"/>
            <a:stCxn id="70682"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70674"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70675" name="AutoShape 16"/>
          <p:cNvCxnSpPr>
            <a:cxnSpLocks noChangeShapeType="1"/>
            <a:stCxn id="5" idx="6"/>
            <a:endCxn id="70680" idx="2"/>
          </p:cNvCxnSpPr>
          <p:nvPr/>
        </p:nvCxnSpPr>
        <p:spPr bwMode="auto">
          <a:xfrm>
            <a:off x="4100513" y="3681413"/>
            <a:ext cx="323850" cy="650875"/>
          </a:xfrm>
          <a:prstGeom prst="curvedConnector3">
            <a:avLst>
              <a:gd name="adj1" fmla="val 49778"/>
            </a:avLst>
          </a:prstGeom>
          <a:noFill/>
          <a:ln w="57150">
            <a:solidFill>
              <a:schemeClr val="bg1"/>
            </a:solidFill>
            <a:round/>
            <a:headEnd/>
            <a:tailEnd type="triangle" w="med" len="med"/>
          </a:ln>
        </p:spPr>
      </p:cxnSp>
      <p:cxnSp>
        <p:nvCxnSpPr>
          <p:cNvPr id="70676" name="AutoShape 17"/>
          <p:cNvCxnSpPr>
            <a:cxnSpLocks noChangeShapeType="1"/>
            <a:stCxn id="70679"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70677" name="AutoShape 18"/>
          <p:cNvCxnSpPr>
            <a:cxnSpLocks noChangeShapeType="1"/>
            <a:stCxn id="70679"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70678" name="AutoShape 19"/>
          <p:cNvCxnSpPr>
            <a:cxnSpLocks noChangeShapeType="1"/>
            <a:stCxn id="5" idx="6"/>
            <a:endCxn id="70679"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70679"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0680"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0681"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70682"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70683"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70684"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70685"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70686"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70687"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70688" name="AutoShape 32"/>
          <p:cNvCxnSpPr>
            <a:cxnSpLocks noChangeShapeType="1"/>
            <a:stCxn id="5" idx="4"/>
            <a:endCxn id="8" idx="1"/>
          </p:cNvCxnSpPr>
          <p:nvPr/>
        </p:nvCxnSpPr>
        <p:spPr bwMode="auto">
          <a:xfrm rot="5400000">
            <a:off x="2288381" y="4390232"/>
            <a:ext cx="1450975" cy="614362"/>
          </a:xfrm>
          <a:prstGeom prst="curvedConnector3">
            <a:avLst>
              <a:gd name="adj1" fmla="val 61991"/>
            </a:avLst>
          </a:prstGeom>
          <a:noFill/>
          <a:ln w="38100">
            <a:solidFill>
              <a:srgbClr val="CF5331"/>
            </a:solidFill>
            <a:round/>
            <a:headEnd/>
            <a:tailEnd type="triangle" w="med" len="med"/>
          </a:ln>
        </p:spPr>
      </p:cxnSp>
      <p:cxnSp>
        <p:nvCxnSpPr>
          <p:cNvPr id="70689" name="AutoShape 33"/>
          <p:cNvCxnSpPr>
            <a:cxnSpLocks noChangeShapeType="1"/>
            <a:stCxn id="8" idx="7"/>
            <a:endCxn id="5" idx="4"/>
          </p:cNvCxnSpPr>
          <p:nvPr/>
        </p:nvCxnSpPr>
        <p:spPr bwMode="auto">
          <a:xfrm rot="5400000" flipH="1">
            <a:off x="2839244" y="4453731"/>
            <a:ext cx="1450975" cy="487363"/>
          </a:xfrm>
          <a:prstGeom prst="curvedConnector3">
            <a:avLst>
              <a:gd name="adj1" fmla="val 36722"/>
            </a:avLst>
          </a:prstGeom>
          <a:noFill/>
          <a:ln w="38100">
            <a:solidFill>
              <a:srgbClr val="CF5331"/>
            </a:solidFill>
            <a:round/>
            <a:headEnd/>
            <a:tailEnd type="triangle" w="med" len="med"/>
          </a:ln>
        </p:spPr>
      </p:cxnSp>
      <p:sp>
        <p:nvSpPr>
          <p:cNvPr id="70690"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70692" name="AutoShape 36"/>
          <p:cNvCxnSpPr>
            <a:cxnSpLocks noChangeShapeType="1"/>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cxnSp>
        <p:nvCxnSpPr>
          <p:cNvPr id="70693" name="AutoShape 36"/>
          <p:cNvCxnSpPr>
            <a:cxnSpLocks noChangeShapeType="1"/>
            <a:stCxn id="6" idx="3"/>
            <a:endCxn id="8" idx="1"/>
          </p:cNvCxnSpPr>
          <p:nvPr/>
        </p:nvCxnSpPr>
        <p:spPr bwMode="auto">
          <a:xfrm rot="16200000" flipH="1">
            <a:off x="706438" y="3421062"/>
            <a:ext cx="2636838" cy="1363663"/>
          </a:xfrm>
          <a:prstGeom prst="curvedConnector3">
            <a:avLst>
              <a:gd name="adj1" fmla="val 76231"/>
            </a:avLst>
          </a:prstGeom>
          <a:noFill/>
          <a:ln w="38100">
            <a:solidFill>
              <a:srgbClr val="CF5331"/>
            </a:solidFill>
            <a:round/>
            <a:headEnd/>
            <a:tailEnd type="triangle" w="med" len="med"/>
          </a:ln>
        </p:spPr>
      </p:cxnSp>
      <p:sp>
        <p:nvSpPr>
          <p:cNvPr id="70694"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grpSp>
        <p:nvGrpSpPr>
          <p:cNvPr id="70695" name="Group 38"/>
          <p:cNvGrpSpPr>
            <a:grpSpLocks/>
          </p:cNvGrpSpPr>
          <p:nvPr/>
        </p:nvGrpSpPr>
        <p:grpSpPr bwMode="auto">
          <a:xfrm>
            <a:off x="2736850" y="3971925"/>
            <a:ext cx="1103313" cy="1363663"/>
            <a:chOff x="1610" y="2749"/>
            <a:chExt cx="771" cy="953"/>
          </a:xfrm>
        </p:grpSpPr>
        <p:cxnSp>
          <p:nvCxnSpPr>
            <p:cNvPr id="70699" name="AutoShape 39"/>
            <p:cNvCxnSpPr>
              <a:cxnSpLocks noChangeShapeType="1"/>
            </p:cNvCxnSpPr>
            <p:nvPr/>
          </p:nvCxnSpPr>
          <p:spPr bwMode="auto">
            <a:xfrm rot="-5400000">
              <a:off x="1519" y="3203"/>
              <a:ext cx="953" cy="45"/>
            </a:xfrm>
            <a:prstGeom prst="curvedConnector3">
              <a:avLst>
                <a:gd name="adj1" fmla="val 49949"/>
              </a:avLst>
            </a:prstGeom>
            <a:noFill/>
            <a:ln w="38100">
              <a:solidFill>
                <a:schemeClr val="bg1"/>
              </a:solidFill>
              <a:round/>
              <a:headEnd/>
              <a:tailEnd type="triangle" w="med" len="med"/>
            </a:ln>
          </p:spPr>
        </p:cxnSp>
        <p:sp>
          <p:nvSpPr>
            <p:cNvPr id="70700" name="Rectangle 40"/>
            <p:cNvSpPr>
              <a:spLocks noChangeArrowheads="1"/>
            </p:cNvSpPr>
            <p:nvPr/>
          </p:nvSpPr>
          <p:spPr bwMode="auto">
            <a:xfrm>
              <a:off x="1610" y="3203"/>
              <a:ext cx="771" cy="2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grpSp>
      <p:sp>
        <p:nvSpPr>
          <p:cNvPr id="46" name="Oval 41"/>
          <p:cNvSpPr>
            <a:spLocks noChangeArrowheads="1"/>
          </p:cNvSpPr>
          <p:nvPr/>
        </p:nvSpPr>
        <p:spPr bwMode="auto">
          <a:xfrm>
            <a:off x="4848225" y="5130800"/>
            <a:ext cx="1555750"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Database</a:t>
            </a:r>
          </a:p>
        </p:txBody>
      </p:sp>
      <p:cxnSp>
        <p:nvCxnSpPr>
          <p:cNvPr id="70697" name="AutoShape 42"/>
          <p:cNvCxnSpPr>
            <a:cxnSpLocks noChangeShapeType="1"/>
            <a:endCxn id="46" idx="2"/>
          </p:cNvCxnSpPr>
          <p:nvPr/>
        </p:nvCxnSpPr>
        <p:spPr bwMode="auto">
          <a:xfrm>
            <a:off x="4100513" y="3681413"/>
            <a:ext cx="747712" cy="1741487"/>
          </a:xfrm>
          <a:prstGeom prst="curvedConnector3">
            <a:avLst>
              <a:gd name="adj1" fmla="val 50000"/>
            </a:avLst>
          </a:prstGeom>
          <a:noFill/>
          <a:ln w="38100">
            <a:solidFill>
              <a:schemeClr val="bg1"/>
            </a:solidFill>
            <a:round/>
            <a:headEnd/>
            <a:tailEnd type="triangle" w="med" len="med"/>
          </a:ln>
        </p:spPr>
      </p:cxnSp>
      <p:cxnSp>
        <p:nvCxnSpPr>
          <p:cNvPr id="70698" name="AutoShape 36"/>
          <p:cNvCxnSpPr>
            <a:cxnSpLocks noChangeShapeType="1"/>
          </p:cNvCxnSpPr>
          <p:nvPr/>
        </p:nvCxnSpPr>
        <p:spPr bwMode="auto">
          <a:xfrm rot="10800000" flipH="1" flipV="1">
            <a:off x="855663" y="1863725"/>
            <a:ext cx="1851025" cy="3970338"/>
          </a:xfrm>
          <a:prstGeom prst="curvedConnector4">
            <a:avLst>
              <a:gd name="adj1" fmla="val -25037"/>
              <a:gd name="adj2" fmla="val 101685"/>
            </a:avLst>
          </a:prstGeom>
          <a:noFill/>
          <a:ln w="38100">
            <a:solidFill>
              <a:srgbClr val="CF5331"/>
            </a:solidFill>
            <a:round/>
            <a:headEnd/>
            <a:tailEnd type="triangle" w="med" len="med"/>
          </a:ln>
        </p:spPr>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Oval 5"/>
          <p:cNvSpPr>
            <a:spLocks noChangeArrowheads="1"/>
          </p:cNvSpPr>
          <p:nvPr/>
        </p:nvSpPr>
        <p:spPr bwMode="auto">
          <a:xfrm>
            <a:off x="3844925" y="5557838"/>
            <a:ext cx="1166813" cy="43815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200" dirty="0">
                <a:solidFill>
                  <a:schemeClr val="bg1"/>
                </a:solidFill>
                <a:latin typeface="+mn-lt"/>
              </a:rPr>
              <a:t>Institutional </a:t>
            </a:r>
          </a:p>
          <a:p>
            <a:pPr algn="ctr" fontAlgn="auto">
              <a:spcBef>
                <a:spcPts val="0"/>
              </a:spcBef>
              <a:spcAft>
                <a:spcPts val="0"/>
              </a:spcAft>
              <a:defRPr/>
            </a:pPr>
            <a:r>
              <a:rPr lang="en-GB" altLang="en-US" sz="1200" dirty="0">
                <a:solidFill>
                  <a:schemeClr val="bg1"/>
                </a:solidFill>
                <a:latin typeface="+mn-lt"/>
              </a:rPr>
              <a:t>OA Fund</a:t>
            </a:r>
          </a:p>
        </p:txBody>
      </p:sp>
      <p:cxnSp>
        <p:nvCxnSpPr>
          <p:cNvPr id="72706" name="AutoShape 22"/>
          <p:cNvCxnSpPr>
            <a:cxnSpLocks noChangeShapeType="1"/>
            <a:stCxn id="72729" idx="6"/>
            <a:endCxn id="11" idx="2"/>
          </p:cNvCxnSpPr>
          <p:nvPr/>
        </p:nvCxnSpPr>
        <p:spPr bwMode="auto">
          <a:xfrm flipV="1">
            <a:off x="4749800" y="3811588"/>
            <a:ext cx="1557338" cy="520700"/>
          </a:xfrm>
          <a:prstGeom prst="curvedConnector3">
            <a:avLst>
              <a:gd name="adj1" fmla="val 49954"/>
            </a:avLst>
          </a:prstGeom>
          <a:noFill/>
          <a:ln w="38100">
            <a:solidFill>
              <a:schemeClr val="bg1"/>
            </a:solidFill>
            <a:round/>
            <a:headEnd/>
            <a:tailEnd type="triangle" w="med" len="med"/>
          </a:ln>
        </p:spPr>
      </p:cxnSp>
      <p:cxnSp>
        <p:nvCxnSpPr>
          <p:cNvPr id="72707" name="AutoShape 23"/>
          <p:cNvCxnSpPr>
            <a:cxnSpLocks noChangeShapeType="1"/>
            <a:stCxn id="72729" idx="6"/>
            <a:endCxn id="12" idx="2"/>
          </p:cNvCxnSpPr>
          <p:nvPr/>
        </p:nvCxnSpPr>
        <p:spPr bwMode="auto">
          <a:xfrm>
            <a:off x="4749800" y="4332288"/>
            <a:ext cx="584200" cy="387350"/>
          </a:xfrm>
          <a:prstGeom prst="curvedConnector3">
            <a:avLst>
              <a:gd name="adj1" fmla="val 49755"/>
            </a:avLst>
          </a:prstGeom>
          <a:noFill/>
          <a:ln w="57150">
            <a:solidFill>
              <a:schemeClr val="bg1"/>
            </a:solidFill>
            <a:round/>
            <a:headEnd/>
            <a:tailEnd type="triangle" w="med" len="med"/>
          </a:ln>
        </p:spPr>
      </p:cxnSp>
      <p:cxnSp>
        <p:nvCxnSpPr>
          <p:cNvPr id="72708" name="AutoShape 36"/>
          <p:cNvCxnSpPr>
            <a:cxnSpLocks noChangeShapeType="1"/>
          </p:cNvCxnSpPr>
          <p:nvPr/>
        </p:nvCxnSpPr>
        <p:spPr bwMode="auto">
          <a:xfrm rot="16200000" flipH="1">
            <a:off x="488950" y="3638550"/>
            <a:ext cx="2843213" cy="1135063"/>
          </a:xfrm>
          <a:prstGeom prst="curvedConnector2">
            <a:avLst/>
          </a:prstGeom>
          <a:noFill/>
          <a:ln w="38100">
            <a:solidFill>
              <a:srgbClr val="CF5331"/>
            </a:solidFill>
            <a:round/>
            <a:headEnd/>
            <a:tailEnd type="triangle" w="med" len="med"/>
          </a:ln>
        </p:spPr>
      </p:cxnSp>
      <p:sp>
        <p:nvSpPr>
          <p:cNvPr id="72709"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72710"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72718"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72719"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72720"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72721"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72722" name="AutoShape 14"/>
          <p:cNvCxnSpPr>
            <a:cxnSpLocks noChangeShapeType="1"/>
            <a:stCxn id="72731"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72723"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72724" name="AutoShape 16"/>
          <p:cNvCxnSpPr>
            <a:cxnSpLocks noChangeShapeType="1"/>
            <a:stCxn id="5" idx="6"/>
            <a:endCxn id="72729" idx="2"/>
          </p:cNvCxnSpPr>
          <p:nvPr/>
        </p:nvCxnSpPr>
        <p:spPr bwMode="auto">
          <a:xfrm>
            <a:off x="4100513" y="3681413"/>
            <a:ext cx="323850" cy="650875"/>
          </a:xfrm>
          <a:prstGeom prst="curvedConnector3">
            <a:avLst>
              <a:gd name="adj1" fmla="val 49778"/>
            </a:avLst>
          </a:prstGeom>
          <a:noFill/>
          <a:ln w="57150">
            <a:solidFill>
              <a:schemeClr val="bg1"/>
            </a:solidFill>
            <a:round/>
            <a:headEnd/>
            <a:tailEnd type="triangle" w="med" len="med"/>
          </a:ln>
        </p:spPr>
      </p:cxnSp>
      <p:cxnSp>
        <p:nvCxnSpPr>
          <p:cNvPr id="72725" name="AutoShape 17"/>
          <p:cNvCxnSpPr>
            <a:cxnSpLocks noChangeShapeType="1"/>
            <a:stCxn id="72728"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72726" name="AutoShape 18"/>
          <p:cNvCxnSpPr>
            <a:cxnSpLocks noChangeShapeType="1"/>
            <a:stCxn id="72728"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72727" name="AutoShape 19"/>
          <p:cNvCxnSpPr>
            <a:cxnSpLocks noChangeShapeType="1"/>
            <a:stCxn id="5" idx="6"/>
            <a:endCxn id="72728"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72728"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2729"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2730"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72731"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72732"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72733"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72734"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72735"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72736"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72737" name="AutoShape 32"/>
          <p:cNvCxnSpPr>
            <a:cxnSpLocks noChangeShapeType="1"/>
            <a:stCxn id="5" idx="4"/>
            <a:endCxn id="8" idx="1"/>
          </p:cNvCxnSpPr>
          <p:nvPr/>
        </p:nvCxnSpPr>
        <p:spPr bwMode="auto">
          <a:xfrm rot="5400000">
            <a:off x="2288381" y="4390232"/>
            <a:ext cx="1450975" cy="614362"/>
          </a:xfrm>
          <a:prstGeom prst="curvedConnector3">
            <a:avLst>
              <a:gd name="adj1" fmla="val 61991"/>
            </a:avLst>
          </a:prstGeom>
          <a:noFill/>
          <a:ln w="38100">
            <a:solidFill>
              <a:srgbClr val="CF5331"/>
            </a:solidFill>
            <a:round/>
            <a:headEnd/>
            <a:tailEnd type="triangle" w="med" len="med"/>
          </a:ln>
        </p:spPr>
      </p:cxnSp>
      <p:cxnSp>
        <p:nvCxnSpPr>
          <p:cNvPr id="72738" name="AutoShape 33"/>
          <p:cNvCxnSpPr>
            <a:cxnSpLocks noChangeShapeType="1"/>
            <a:stCxn id="8" idx="7"/>
            <a:endCxn id="5" idx="4"/>
          </p:cNvCxnSpPr>
          <p:nvPr/>
        </p:nvCxnSpPr>
        <p:spPr bwMode="auto">
          <a:xfrm rot="5400000" flipH="1">
            <a:off x="2839244" y="4453731"/>
            <a:ext cx="1450975" cy="487363"/>
          </a:xfrm>
          <a:prstGeom prst="curvedConnector3">
            <a:avLst>
              <a:gd name="adj1" fmla="val 36722"/>
            </a:avLst>
          </a:prstGeom>
          <a:noFill/>
          <a:ln w="38100">
            <a:solidFill>
              <a:srgbClr val="CF5331"/>
            </a:solidFill>
            <a:round/>
            <a:headEnd/>
            <a:tailEnd type="triangle" w="med" len="med"/>
          </a:ln>
        </p:spPr>
      </p:cxnSp>
      <p:sp>
        <p:nvSpPr>
          <p:cNvPr id="72739"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72741" name="AutoShape 36"/>
          <p:cNvCxnSpPr>
            <a:cxnSpLocks noChangeShapeType="1"/>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cxnSp>
        <p:nvCxnSpPr>
          <p:cNvPr id="72742" name="AutoShape 36"/>
          <p:cNvCxnSpPr>
            <a:cxnSpLocks noChangeShapeType="1"/>
            <a:stCxn id="6" idx="3"/>
            <a:endCxn id="8" idx="1"/>
          </p:cNvCxnSpPr>
          <p:nvPr/>
        </p:nvCxnSpPr>
        <p:spPr bwMode="auto">
          <a:xfrm rot="16200000" flipH="1">
            <a:off x="706438" y="3421062"/>
            <a:ext cx="2636838" cy="1363663"/>
          </a:xfrm>
          <a:prstGeom prst="curvedConnector3">
            <a:avLst>
              <a:gd name="adj1" fmla="val 76231"/>
            </a:avLst>
          </a:prstGeom>
          <a:noFill/>
          <a:ln w="38100">
            <a:solidFill>
              <a:srgbClr val="CF5331"/>
            </a:solidFill>
            <a:round/>
            <a:headEnd/>
            <a:tailEnd type="triangle" w="med" len="med"/>
          </a:ln>
        </p:spPr>
      </p:cxnSp>
      <p:sp>
        <p:nvSpPr>
          <p:cNvPr id="72743"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grpSp>
        <p:nvGrpSpPr>
          <p:cNvPr id="72744" name="Group 38"/>
          <p:cNvGrpSpPr>
            <a:grpSpLocks/>
          </p:cNvGrpSpPr>
          <p:nvPr/>
        </p:nvGrpSpPr>
        <p:grpSpPr bwMode="auto">
          <a:xfrm>
            <a:off x="2736850" y="3971925"/>
            <a:ext cx="1103313" cy="1363663"/>
            <a:chOff x="1610" y="2749"/>
            <a:chExt cx="771" cy="953"/>
          </a:xfrm>
        </p:grpSpPr>
        <p:cxnSp>
          <p:nvCxnSpPr>
            <p:cNvPr id="72750" name="AutoShape 39"/>
            <p:cNvCxnSpPr>
              <a:cxnSpLocks noChangeShapeType="1"/>
            </p:cNvCxnSpPr>
            <p:nvPr/>
          </p:nvCxnSpPr>
          <p:spPr bwMode="auto">
            <a:xfrm rot="-5400000">
              <a:off x="1519" y="3203"/>
              <a:ext cx="953" cy="45"/>
            </a:xfrm>
            <a:prstGeom prst="curvedConnector3">
              <a:avLst>
                <a:gd name="adj1" fmla="val 49949"/>
              </a:avLst>
            </a:prstGeom>
            <a:noFill/>
            <a:ln w="38100">
              <a:solidFill>
                <a:schemeClr val="bg1"/>
              </a:solidFill>
              <a:round/>
              <a:headEnd/>
              <a:tailEnd type="triangle" w="med" len="med"/>
            </a:ln>
          </p:spPr>
        </p:cxnSp>
        <p:sp>
          <p:nvSpPr>
            <p:cNvPr id="72751" name="Rectangle 40"/>
            <p:cNvSpPr>
              <a:spLocks noChangeArrowheads="1"/>
            </p:cNvSpPr>
            <p:nvPr/>
          </p:nvSpPr>
          <p:spPr bwMode="auto">
            <a:xfrm>
              <a:off x="1610" y="3203"/>
              <a:ext cx="771" cy="2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grpSp>
      <p:sp>
        <p:nvSpPr>
          <p:cNvPr id="43" name="Oval 41"/>
          <p:cNvSpPr>
            <a:spLocks noChangeArrowheads="1"/>
          </p:cNvSpPr>
          <p:nvPr/>
        </p:nvSpPr>
        <p:spPr bwMode="auto">
          <a:xfrm>
            <a:off x="4848225" y="5130800"/>
            <a:ext cx="1555750"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Database</a:t>
            </a:r>
          </a:p>
        </p:txBody>
      </p:sp>
      <p:cxnSp>
        <p:nvCxnSpPr>
          <p:cNvPr id="72746" name="AutoShape 42"/>
          <p:cNvCxnSpPr>
            <a:cxnSpLocks noChangeShapeType="1"/>
            <a:stCxn id="5" idx="6"/>
            <a:endCxn id="43" idx="2"/>
          </p:cNvCxnSpPr>
          <p:nvPr/>
        </p:nvCxnSpPr>
        <p:spPr bwMode="auto">
          <a:xfrm>
            <a:off x="4100513" y="3681413"/>
            <a:ext cx="747712" cy="1741487"/>
          </a:xfrm>
          <a:prstGeom prst="curvedConnector3">
            <a:avLst>
              <a:gd name="adj1" fmla="val 50000"/>
            </a:avLst>
          </a:prstGeom>
          <a:noFill/>
          <a:ln w="38100">
            <a:solidFill>
              <a:schemeClr val="bg1"/>
            </a:solidFill>
            <a:round/>
            <a:headEnd/>
            <a:tailEnd type="triangle" w="med" len="med"/>
          </a:ln>
        </p:spPr>
      </p:cxnSp>
      <p:cxnSp>
        <p:nvCxnSpPr>
          <p:cNvPr id="72747" name="AutoShape 28"/>
          <p:cNvCxnSpPr>
            <a:cxnSpLocks noChangeShapeType="1"/>
            <a:stCxn id="46" idx="0"/>
            <a:endCxn id="5" idx="4"/>
          </p:cNvCxnSpPr>
          <p:nvPr/>
        </p:nvCxnSpPr>
        <p:spPr bwMode="auto">
          <a:xfrm rot="16200000" flipV="1">
            <a:off x="3082131" y="4210844"/>
            <a:ext cx="1585913" cy="1108075"/>
          </a:xfrm>
          <a:prstGeom prst="curvedConnector3">
            <a:avLst>
              <a:gd name="adj1" fmla="val 64806"/>
            </a:avLst>
          </a:prstGeom>
          <a:noFill/>
          <a:ln w="38100">
            <a:solidFill>
              <a:srgbClr val="CF5331"/>
            </a:solidFill>
            <a:round/>
            <a:headEnd/>
            <a:tailEnd type="triangle" w="med" len="med"/>
          </a:ln>
        </p:spPr>
      </p:cxnSp>
      <p:cxnSp>
        <p:nvCxnSpPr>
          <p:cNvPr id="72748" name="AutoShape 28"/>
          <p:cNvCxnSpPr>
            <a:cxnSpLocks noChangeShapeType="1"/>
            <a:stCxn id="46" idx="0"/>
            <a:endCxn id="5" idx="4"/>
          </p:cNvCxnSpPr>
          <p:nvPr/>
        </p:nvCxnSpPr>
        <p:spPr bwMode="auto">
          <a:xfrm rot="16200000" flipV="1">
            <a:off x="3082131" y="4210844"/>
            <a:ext cx="1585913" cy="1108075"/>
          </a:xfrm>
          <a:prstGeom prst="curvedConnector3">
            <a:avLst>
              <a:gd name="adj1" fmla="val 78056"/>
            </a:avLst>
          </a:prstGeom>
          <a:noFill/>
          <a:ln w="38100">
            <a:solidFill>
              <a:srgbClr val="CF5331"/>
            </a:solidFill>
            <a:round/>
            <a:headEnd/>
            <a:tailEnd type="triangle" w="med" len="med"/>
          </a:ln>
        </p:spPr>
      </p:cxnSp>
      <p:cxnSp>
        <p:nvCxnSpPr>
          <p:cNvPr id="72749" name="AutoShape 36"/>
          <p:cNvCxnSpPr>
            <a:cxnSpLocks noChangeShapeType="1"/>
          </p:cNvCxnSpPr>
          <p:nvPr/>
        </p:nvCxnSpPr>
        <p:spPr bwMode="auto">
          <a:xfrm rot="10800000" flipH="1" flipV="1">
            <a:off x="855663" y="1863725"/>
            <a:ext cx="1851025" cy="3970338"/>
          </a:xfrm>
          <a:prstGeom prst="curvedConnector4">
            <a:avLst>
              <a:gd name="adj1" fmla="val -25037"/>
              <a:gd name="adj2" fmla="val 101685"/>
            </a:avLst>
          </a:prstGeom>
          <a:noFill/>
          <a:ln w="38100">
            <a:solidFill>
              <a:srgbClr val="CF5331"/>
            </a:solidFill>
            <a:round/>
            <a:headEnd/>
            <a:tailEnd type="triangle" w="med" len="med"/>
          </a:ln>
        </p:spPr>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4753" name="AutoShape 11"/>
          <p:cNvCxnSpPr>
            <a:cxnSpLocks noChangeShapeType="1"/>
            <a:stCxn id="50" idx="4"/>
          </p:cNvCxnSpPr>
          <p:nvPr/>
        </p:nvCxnSpPr>
        <p:spPr bwMode="auto">
          <a:xfrm rot="5400000">
            <a:off x="2786063" y="2366962"/>
            <a:ext cx="1557338" cy="487363"/>
          </a:xfrm>
          <a:prstGeom prst="curvedConnector3">
            <a:avLst>
              <a:gd name="adj1" fmla="val 50000"/>
            </a:avLst>
          </a:prstGeom>
          <a:noFill/>
          <a:ln w="38100">
            <a:solidFill>
              <a:schemeClr val="bg1"/>
            </a:solidFill>
            <a:round/>
            <a:headEnd/>
            <a:tailEnd type="triangle" w="med" len="med"/>
          </a:ln>
        </p:spPr>
      </p:cxnSp>
      <p:sp>
        <p:nvSpPr>
          <p:cNvPr id="50" name="Oval 4"/>
          <p:cNvSpPr>
            <a:spLocks noChangeArrowheads="1"/>
          </p:cNvSpPr>
          <p:nvPr/>
        </p:nvSpPr>
        <p:spPr bwMode="auto">
          <a:xfrm>
            <a:off x="3030538" y="1249363"/>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REF</a:t>
            </a:r>
          </a:p>
        </p:txBody>
      </p:sp>
      <p:cxnSp>
        <p:nvCxnSpPr>
          <p:cNvPr id="74755" name="AutoShape 11"/>
          <p:cNvCxnSpPr>
            <a:cxnSpLocks noChangeShapeType="1"/>
            <a:stCxn id="50" idx="2"/>
          </p:cNvCxnSpPr>
          <p:nvPr/>
        </p:nvCxnSpPr>
        <p:spPr bwMode="auto">
          <a:xfrm rot="10800000" flipV="1">
            <a:off x="2478088" y="1541463"/>
            <a:ext cx="552450" cy="4086225"/>
          </a:xfrm>
          <a:prstGeom prst="curvedConnector3">
            <a:avLst>
              <a:gd name="adj1" fmla="val 531208"/>
            </a:avLst>
          </a:prstGeom>
          <a:noFill/>
          <a:ln w="38100">
            <a:solidFill>
              <a:schemeClr val="bg1"/>
            </a:solidFill>
            <a:round/>
            <a:headEnd/>
            <a:tailEnd type="triangle" w="med" len="med"/>
          </a:ln>
        </p:spPr>
      </p:cxnSp>
      <p:sp>
        <p:nvSpPr>
          <p:cNvPr id="46" name="Oval 5"/>
          <p:cNvSpPr>
            <a:spLocks noChangeArrowheads="1"/>
          </p:cNvSpPr>
          <p:nvPr/>
        </p:nvSpPr>
        <p:spPr bwMode="auto">
          <a:xfrm>
            <a:off x="3844925" y="5557838"/>
            <a:ext cx="1166813" cy="43815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200" dirty="0">
                <a:solidFill>
                  <a:schemeClr val="bg1"/>
                </a:solidFill>
                <a:latin typeface="+mn-lt"/>
              </a:rPr>
              <a:t>Institutional </a:t>
            </a:r>
          </a:p>
          <a:p>
            <a:pPr algn="ctr" fontAlgn="auto">
              <a:spcBef>
                <a:spcPts val="0"/>
              </a:spcBef>
              <a:spcAft>
                <a:spcPts val="0"/>
              </a:spcAft>
              <a:defRPr/>
            </a:pPr>
            <a:r>
              <a:rPr lang="en-GB" altLang="en-US" sz="1200" dirty="0">
                <a:solidFill>
                  <a:schemeClr val="bg1"/>
                </a:solidFill>
                <a:latin typeface="+mn-lt"/>
              </a:rPr>
              <a:t>OA Fund</a:t>
            </a:r>
          </a:p>
        </p:txBody>
      </p:sp>
      <p:cxnSp>
        <p:nvCxnSpPr>
          <p:cNvPr id="74757" name="AutoShape 22"/>
          <p:cNvCxnSpPr>
            <a:cxnSpLocks noChangeShapeType="1"/>
            <a:stCxn id="74780" idx="6"/>
            <a:endCxn id="11" idx="2"/>
          </p:cNvCxnSpPr>
          <p:nvPr/>
        </p:nvCxnSpPr>
        <p:spPr bwMode="auto">
          <a:xfrm flipV="1">
            <a:off x="4749800" y="3811588"/>
            <a:ext cx="1557338" cy="520700"/>
          </a:xfrm>
          <a:prstGeom prst="curvedConnector3">
            <a:avLst>
              <a:gd name="adj1" fmla="val 49954"/>
            </a:avLst>
          </a:prstGeom>
          <a:noFill/>
          <a:ln w="38100">
            <a:solidFill>
              <a:schemeClr val="bg1"/>
            </a:solidFill>
            <a:round/>
            <a:headEnd/>
            <a:tailEnd type="triangle" w="med" len="med"/>
          </a:ln>
        </p:spPr>
      </p:cxnSp>
      <p:cxnSp>
        <p:nvCxnSpPr>
          <p:cNvPr id="74758" name="AutoShape 23"/>
          <p:cNvCxnSpPr>
            <a:cxnSpLocks noChangeShapeType="1"/>
            <a:stCxn id="74780" idx="6"/>
            <a:endCxn id="12" idx="2"/>
          </p:cNvCxnSpPr>
          <p:nvPr/>
        </p:nvCxnSpPr>
        <p:spPr bwMode="auto">
          <a:xfrm>
            <a:off x="4749800" y="4332288"/>
            <a:ext cx="584200" cy="387350"/>
          </a:xfrm>
          <a:prstGeom prst="curvedConnector3">
            <a:avLst>
              <a:gd name="adj1" fmla="val 49755"/>
            </a:avLst>
          </a:prstGeom>
          <a:noFill/>
          <a:ln w="57150">
            <a:solidFill>
              <a:schemeClr val="bg1"/>
            </a:solidFill>
            <a:round/>
            <a:headEnd/>
            <a:tailEnd type="triangle" w="med" len="med"/>
          </a:ln>
        </p:spPr>
      </p:cxnSp>
      <p:cxnSp>
        <p:nvCxnSpPr>
          <p:cNvPr id="74759" name="AutoShape 36"/>
          <p:cNvCxnSpPr>
            <a:cxnSpLocks noChangeShapeType="1"/>
          </p:cNvCxnSpPr>
          <p:nvPr/>
        </p:nvCxnSpPr>
        <p:spPr bwMode="auto">
          <a:xfrm rot="16200000" flipH="1">
            <a:off x="488950" y="3638550"/>
            <a:ext cx="2843213" cy="1135063"/>
          </a:xfrm>
          <a:prstGeom prst="curvedConnector2">
            <a:avLst/>
          </a:prstGeom>
          <a:noFill/>
          <a:ln w="38100">
            <a:solidFill>
              <a:srgbClr val="CF5331"/>
            </a:solidFill>
            <a:round/>
            <a:headEnd/>
            <a:tailEnd type="triangle" w="med" len="med"/>
          </a:ln>
        </p:spPr>
      </p:cxnSp>
      <p:sp>
        <p:nvSpPr>
          <p:cNvPr id="74760"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74761"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74769"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74770"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74771"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74772"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74773" name="AutoShape 14"/>
          <p:cNvCxnSpPr>
            <a:cxnSpLocks noChangeShapeType="1"/>
            <a:stCxn id="74782"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74774"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74775" name="AutoShape 16"/>
          <p:cNvCxnSpPr>
            <a:cxnSpLocks noChangeShapeType="1"/>
            <a:stCxn id="5" idx="6"/>
            <a:endCxn id="74780" idx="2"/>
          </p:cNvCxnSpPr>
          <p:nvPr/>
        </p:nvCxnSpPr>
        <p:spPr bwMode="auto">
          <a:xfrm>
            <a:off x="4100513" y="3681413"/>
            <a:ext cx="323850" cy="650875"/>
          </a:xfrm>
          <a:prstGeom prst="curvedConnector3">
            <a:avLst>
              <a:gd name="adj1" fmla="val 49778"/>
            </a:avLst>
          </a:prstGeom>
          <a:noFill/>
          <a:ln w="57150">
            <a:solidFill>
              <a:schemeClr val="bg1"/>
            </a:solidFill>
            <a:round/>
            <a:headEnd/>
            <a:tailEnd type="triangle" w="med" len="med"/>
          </a:ln>
        </p:spPr>
      </p:cxnSp>
      <p:cxnSp>
        <p:nvCxnSpPr>
          <p:cNvPr id="74776" name="AutoShape 17"/>
          <p:cNvCxnSpPr>
            <a:cxnSpLocks noChangeShapeType="1"/>
            <a:stCxn id="74779"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74777" name="AutoShape 18"/>
          <p:cNvCxnSpPr>
            <a:cxnSpLocks noChangeShapeType="1"/>
            <a:stCxn id="74779"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74778" name="AutoShape 19"/>
          <p:cNvCxnSpPr>
            <a:cxnSpLocks noChangeShapeType="1"/>
            <a:stCxn id="5" idx="6"/>
            <a:endCxn id="74779"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74779"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4780"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4781"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74782"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74783"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74784"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74785"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74786"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74787"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74788" name="AutoShape 32"/>
          <p:cNvCxnSpPr>
            <a:cxnSpLocks noChangeShapeType="1"/>
            <a:stCxn id="5" idx="4"/>
            <a:endCxn id="8" idx="1"/>
          </p:cNvCxnSpPr>
          <p:nvPr/>
        </p:nvCxnSpPr>
        <p:spPr bwMode="auto">
          <a:xfrm rot="5400000">
            <a:off x="2288381" y="4390232"/>
            <a:ext cx="1450975" cy="614362"/>
          </a:xfrm>
          <a:prstGeom prst="curvedConnector3">
            <a:avLst>
              <a:gd name="adj1" fmla="val 61991"/>
            </a:avLst>
          </a:prstGeom>
          <a:noFill/>
          <a:ln w="38100">
            <a:solidFill>
              <a:srgbClr val="CF5331"/>
            </a:solidFill>
            <a:round/>
            <a:headEnd/>
            <a:tailEnd type="triangle" w="med" len="med"/>
          </a:ln>
        </p:spPr>
      </p:cxnSp>
      <p:cxnSp>
        <p:nvCxnSpPr>
          <p:cNvPr id="74789" name="AutoShape 33"/>
          <p:cNvCxnSpPr>
            <a:cxnSpLocks noChangeShapeType="1"/>
            <a:stCxn id="8" idx="7"/>
            <a:endCxn id="5" idx="4"/>
          </p:cNvCxnSpPr>
          <p:nvPr/>
        </p:nvCxnSpPr>
        <p:spPr bwMode="auto">
          <a:xfrm rot="5400000" flipH="1">
            <a:off x="2839244" y="4453731"/>
            <a:ext cx="1450975" cy="487363"/>
          </a:xfrm>
          <a:prstGeom prst="curvedConnector3">
            <a:avLst>
              <a:gd name="adj1" fmla="val 36722"/>
            </a:avLst>
          </a:prstGeom>
          <a:noFill/>
          <a:ln w="38100">
            <a:solidFill>
              <a:srgbClr val="CF5331"/>
            </a:solidFill>
            <a:round/>
            <a:headEnd/>
            <a:tailEnd type="triangle" w="med" len="med"/>
          </a:ln>
        </p:spPr>
      </p:cxnSp>
      <p:sp>
        <p:nvSpPr>
          <p:cNvPr id="74790"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74792" name="AutoShape 36"/>
          <p:cNvCxnSpPr>
            <a:cxnSpLocks noChangeShapeType="1"/>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cxnSp>
        <p:nvCxnSpPr>
          <p:cNvPr id="74793" name="AutoShape 36"/>
          <p:cNvCxnSpPr>
            <a:cxnSpLocks noChangeShapeType="1"/>
            <a:stCxn id="6" idx="3"/>
            <a:endCxn id="8" idx="1"/>
          </p:cNvCxnSpPr>
          <p:nvPr/>
        </p:nvCxnSpPr>
        <p:spPr bwMode="auto">
          <a:xfrm rot="16200000" flipH="1">
            <a:off x="706438" y="3421062"/>
            <a:ext cx="2636838" cy="1363663"/>
          </a:xfrm>
          <a:prstGeom prst="curvedConnector3">
            <a:avLst>
              <a:gd name="adj1" fmla="val 76231"/>
            </a:avLst>
          </a:prstGeom>
          <a:noFill/>
          <a:ln w="38100">
            <a:solidFill>
              <a:srgbClr val="CF5331"/>
            </a:solidFill>
            <a:round/>
            <a:headEnd/>
            <a:tailEnd type="triangle" w="med" len="med"/>
          </a:ln>
        </p:spPr>
      </p:cxnSp>
      <p:sp>
        <p:nvSpPr>
          <p:cNvPr id="74794"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grpSp>
        <p:nvGrpSpPr>
          <p:cNvPr id="74795" name="Group 38"/>
          <p:cNvGrpSpPr>
            <a:grpSpLocks/>
          </p:cNvGrpSpPr>
          <p:nvPr/>
        </p:nvGrpSpPr>
        <p:grpSpPr bwMode="auto">
          <a:xfrm>
            <a:off x="2736850" y="3971925"/>
            <a:ext cx="1103313" cy="1363663"/>
            <a:chOff x="1610" y="2749"/>
            <a:chExt cx="771" cy="953"/>
          </a:xfrm>
        </p:grpSpPr>
        <p:cxnSp>
          <p:nvCxnSpPr>
            <p:cNvPr id="74801" name="AutoShape 39"/>
            <p:cNvCxnSpPr>
              <a:cxnSpLocks noChangeShapeType="1"/>
            </p:cNvCxnSpPr>
            <p:nvPr/>
          </p:nvCxnSpPr>
          <p:spPr bwMode="auto">
            <a:xfrm rot="-5400000">
              <a:off x="1519" y="3203"/>
              <a:ext cx="953" cy="45"/>
            </a:xfrm>
            <a:prstGeom prst="curvedConnector3">
              <a:avLst>
                <a:gd name="adj1" fmla="val 49949"/>
              </a:avLst>
            </a:prstGeom>
            <a:noFill/>
            <a:ln w="38100">
              <a:solidFill>
                <a:schemeClr val="bg1"/>
              </a:solidFill>
              <a:round/>
              <a:headEnd/>
              <a:tailEnd type="triangle" w="med" len="med"/>
            </a:ln>
          </p:spPr>
        </p:cxnSp>
        <p:sp>
          <p:nvSpPr>
            <p:cNvPr id="74802" name="Rectangle 40"/>
            <p:cNvSpPr>
              <a:spLocks noChangeArrowheads="1"/>
            </p:cNvSpPr>
            <p:nvPr/>
          </p:nvSpPr>
          <p:spPr bwMode="auto">
            <a:xfrm>
              <a:off x="1610" y="3203"/>
              <a:ext cx="771" cy="2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grpSp>
      <p:sp>
        <p:nvSpPr>
          <p:cNvPr id="43" name="Oval 41"/>
          <p:cNvSpPr>
            <a:spLocks noChangeArrowheads="1"/>
          </p:cNvSpPr>
          <p:nvPr/>
        </p:nvSpPr>
        <p:spPr bwMode="auto">
          <a:xfrm>
            <a:off x="4848225" y="5130800"/>
            <a:ext cx="1555750"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Database</a:t>
            </a:r>
          </a:p>
        </p:txBody>
      </p:sp>
      <p:cxnSp>
        <p:nvCxnSpPr>
          <p:cNvPr id="74797" name="AutoShape 42"/>
          <p:cNvCxnSpPr>
            <a:cxnSpLocks noChangeShapeType="1"/>
            <a:stCxn id="5" idx="6"/>
            <a:endCxn id="43" idx="2"/>
          </p:cNvCxnSpPr>
          <p:nvPr/>
        </p:nvCxnSpPr>
        <p:spPr bwMode="auto">
          <a:xfrm>
            <a:off x="4100513" y="3681413"/>
            <a:ext cx="747712" cy="1741487"/>
          </a:xfrm>
          <a:prstGeom prst="curvedConnector3">
            <a:avLst>
              <a:gd name="adj1" fmla="val 50000"/>
            </a:avLst>
          </a:prstGeom>
          <a:noFill/>
          <a:ln w="38100">
            <a:solidFill>
              <a:schemeClr val="bg1"/>
            </a:solidFill>
            <a:round/>
            <a:headEnd/>
            <a:tailEnd type="triangle" w="med" len="med"/>
          </a:ln>
        </p:spPr>
      </p:cxnSp>
      <p:cxnSp>
        <p:nvCxnSpPr>
          <p:cNvPr id="74798" name="AutoShape 28"/>
          <p:cNvCxnSpPr>
            <a:cxnSpLocks noChangeShapeType="1"/>
            <a:stCxn id="46" idx="0"/>
            <a:endCxn id="5" idx="4"/>
          </p:cNvCxnSpPr>
          <p:nvPr/>
        </p:nvCxnSpPr>
        <p:spPr bwMode="auto">
          <a:xfrm rot="16200000" flipV="1">
            <a:off x="3082131" y="4210844"/>
            <a:ext cx="1585913" cy="1108075"/>
          </a:xfrm>
          <a:prstGeom prst="curvedConnector3">
            <a:avLst>
              <a:gd name="adj1" fmla="val 64806"/>
            </a:avLst>
          </a:prstGeom>
          <a:noFill/>
          <a:ln w="38100">
            <a:solidFill>
              <a:srgbClr val="CF5331"/>
            </a:solidFill>
            <a:round/>
            <a:headEnd/>
            <a:tailEnd type="triangle" w="med" len="med"/>
          </a:ln>
        </p:spPr>
      </p:cxnSp>
      <p:cxnSp>
        <p:nvCxnSpPr>
          <p:cNvPr id="74799" name="AutoShape 28"/>
          <p:cNvCxnSpPr>
            <a:cxnSpLocks noChangeShapeType="1"/>
            <a:stCxn id="46" idx="0"/>
            <a:endCxn id="5" idx="4"/>
          </p:cNvCxnSpPr>
          <p:nvPr/>
        </p:nvCxnSpPr>
        <p:spPr bwMode="auto">
          <a:xfrm rot="16200000" flipV="1">
            <a:off x="3082131" y="4210844"/>
            <a:ext cx="1585913" cy="1108075"/>
          </a:xfrm>
          <a:prstGeom prst="curvedConnector3">
            <a:avLst>
              <a:gd name="adj1" fmla="val 78056"/>
            </a:avLst>
          </a:prstGeom>
          <a:noFill/>
          <a:ln w="38100">
            <a:solidFill>
              <a:srgbClr val="CF5331"/>
            </a:solidFill>
            <a:round/>
            <a:headEnd/>
            <a:tailEnd type="triangle" w="med" len="med"/>
          </a:ln>
        </p:spPr>
      </p:cxnSp>
      <p:cxnSp>
        <p:nvCxnSpPr>
          <p:cNvPr id="74800" name="AutoShape 36"/>
          <p:cNvCxnSpPr>
            <a:cxnSpLocks noChangeShapeType="1"/>
          </p:cNvCxnSpPr>
          <p:nvPr/>
        </p:nvCxnSpPr>
        <p:spPr bwMode="auto">
          <a:xfrm rot="10800000" flipH="1" flipV="1">
            <a:off x="855663" y="1863725"/>
            <a:ext cx="1851025" cy="3970338"/>
          </a:xfrm>
          <a:prstGeom prst="curvedConnector4">
            <a:avLst>
              <a:gd name="adj1" fmla="val -25037"/>
              <a:gd name="adj2" fmla="val 101685"/>
            </a:avLst>
          </a:prstGeom>
          <a:noFill/>
          <a:ln w="38100">
            <a:solidFill>
              <a:srgbClr val="CF5331"/>
            </a:solidFill>
            <a:round/>
            <a:headEnd/>
            <a:tailEnd type="triangle" w="med" len="med"/>
          </a:ln>
        </p:spPr>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6801" name="AutoShape 11"/>
          <p:cNvCxnSpPr>
            <a:cxnSpLocks noChangeShapeType="1"/>
            <a:stCxn id="50" idx="4"/>
          </p:cNvCxnSpPr>
          <p:nvPr/>
        </p:nvCxnSpPr>
        <p:spPr bwMode="auto">
          <a:xfrm rot="5400000">
            <a:off x="2786063" y="2366962"/>
            <a:ext cx="1557338" cy="487363"/>
          </a:xfrm>
          <a:prstGeom prst="curvedConnector3">
            <a:avLst>
              <a:gd name="adj1" fmla="val 50000"/>
            </a:avLst>
          </a:prstGeom>
          <a:noFill/>
          <a:ln w="38100">
            <a:solidFill>
              <a:schemeClr val="bg1"/>
            </a:solidFill>
            <a:round/>
            <a:headEnd/>
            <a:tailEnd type="triangle" w="med" len="med"/>
          </a:ln>
        </p:spPr>
      </p:cxnSp>
      <p:sp>
        <p:nvSpPr>
          <p:cNvPr id="50" name="Oval 4"/>
          <p:cNvSpPr>
            <a:spLocks noChangeArrowheads="1"/>
          </p:cNvSpPr>
          <p:nvPr/>
        </p:nvSpPr>
        <p:spPr bwMode="auto">
          <a:xfrm>
            <a:off x="3030538" y="1249363"/>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REF</a:t>
            </a:r>
          </a:p>
        </p:txBody>
      </p:sp>
      <p:cxnSp>
        <p:nvCxnSpPr>
          <p:cNvPr id="76803" name="AutoShape 11"/>
          <p:cNvCxnSpPr>
            <a:cxnSpLocks noChangeShapeType="1"/>
            <a:stCxn id="50" idx="2"/>
          </p:cNvCxnSpPr>
          <p:nvPr/>
        </p:nvCxnSpPr>
        <p:spPr bwMode="auto">
          <a:xfrm rot="10800000" flipV="1">
            <a:off x="2478088" y="1541463"/>
            <a:ext cx="552450" cy="4086225"/>
          </a:xfrm>
          <a:prstGeom prst="curvedConnector3">
            <a:avLst>
              <a:gd name="adj1" fmla="val 531208"/>
            </a:avLst>
          </a:prstGeom>
          <a:noFill/>
          <a:ln w="38100">
            <a:solidFill>
              <a:schemeClr val="bg1"/>
            </a:solidFill>
            <a:round/>
            <a:headEnd/>
            <a:tailEnd type="triangle" w="med" len="med"/>
          </a:ln>
        </p:spPr>
      </p:cxnSp>
      <p:sp>
        <p:nvSpPr>
          <p:cNvPr id="46" name="Oval 5"/>
          <p:cNvSpPr>
            <a:spLocks noChangeArrowheads="1"/>
          </p:cNvSpPr>
          <p:nvPr/>
        </p:nvSpPr>
        <p:spPr bwMode="auto">
          <a:xfrm>
            <a:off x="3844925" y="5557838"/>
            <a:ext cx="1166813" cy="43815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200" dirty="0">
                <a:solidFill>
                  <a:schemeClr val="bg1"/>
                </a:solidFill>
                <a:latin typeface="+mn-lt"/>
              </a:rPr>
              <a:t>Institutional </a:t>
            </a:r>
          </a:p>
          <a:p>
            <a:pPr algn="ctr" fontAlgn="auto">
              <a:spcBef>
                <a:spcPts val="0"/>
              </a:spcBef>
              <a:spcAft>
                <a:spcPts val="0"/>
              </a:spcAft>
              <a:defRPr/>
            </a:pPr>
            <a:r>
              <a:rPr lang="en-GB" altLang="en-US" sz="1200" dirty="0">
                <a:solidFill>
                  <a:schemeClr val="bg1"/>
                </a:solidFill>
                <a:latin typeface="+mn-lt"/>
              </a:rPr>
              <a:t>OA Fund</a:t>
            </a:r>
          </a:p>
        </p:txBody>
      </p:sp>
      <p:cxnSp>
        <p:nvCxnSpPr>
          <p:cNvPr id="76805" name="AutoShape 22"/>
          <p:cNvCxnSpPr>
            <a:cxnSpLocks noChangeShapeType="1"/>
            <a:stCxn id="76828" idx="6"/>
            <a:endCxn id="11" idx="2"/>
          </p:cNvCxnSpPr>
          <p:nvPr/>
        </p:nvCxnSpPr>
        <p:spPr bwMode="auto">
          <a:xfrm flipV="1">
            <a:off x="4749800" y="3811588"/>
            <a:ext cx="1557338" cy="520700"/>
          </a:xfrm>
          <a:prstGeom prst="curvedConnector3">
            <a:avLst>
              <a:gd name="adj1" fmla="val 49954"/>
            </a:avLst>
          </a:prstGeom>
          <a:noFill/>
          <a:ln w="57150">
            <a:solidFill>
              <a:schemeClr val="bg1"/>
            </a:solidFill>
            <a:round/>
            <a:headEnd/>
            <a:tailEnd type="triangle" w="med" len="med"/>
          </a:ln>
        </p:spPr>
      </p:cxnSp>
      <p:cxnSp>
        <p:nvCxnSpPr>
          <p:cNvPr id="76806" name="AutoShape 23"/>
          <p:cNvCxnSpPr>
            <a:cxnSpLocks noChangeShapeType="1"/>
            <a:stCxn id="76828" idx="6"/>
            <a:endCxn id="12" idx="2"/>
          </p:cNvCxnSpPr>
          <p:nvPr/>
        </p:nvCxnSpPr>
        <p:spPr bwMode="auto">
          <a:xfrm>
            <a:off x="4749800" y="4332288"/>
            <a:ext cx="584200" cy="387350"/>
          </a:xfrm>
          <a:prstGeom prst="curvedConnector3">
            <a:avLst>
              <a:gd name="adj1" fmla="val 49755"/>
            </a:avLst>
          </a:prstGeom>
          <a:noFill/>
          <a:ln w="76200">
            <a:solidFill>
              <a:schemeClr val="bg1"/>
            </a:solidFill>
            <a:round/>
            <a:headEnd/>
            <a:tailEnd type="triangle" w="med" len="med"/>
          </a:ln>
        </p:spPr>
      </p:cxnSp>
      <p:cxnSp>
        <p:nvCxnSpPr>
          <p:cNvPr id="76807" name="AutoShape 36"/>
          <p:cNvCxnSpPr>
            <a:cxnSpLocks noChangeShapeType="1"/>
          </p:cNvCxnSpPr>
          <p:nvPr/>
        </p:nvCxnSpPr>
        <p:spPr bwMode="auto">
          <a:xfrm rot="16200000" flipH="1">
            <a:off x="488950" y="3638550"/>
            <a:ext cx="2843213" cy="1135063"/>
          </a:xfrm>
          <a:prstGeom prst="curvedConnector2">
            <a:avLst/>
          </a:prstGeom>
          <a:noFill/>
          <a:ln w="38100">
            <a:solidFill>
              <a:srgbClr val="CF5331"/>
            </a:solidFill>
            <a:round/>
            <a:headEnd/>
            <a:tailEnd type="triangle" w="med" len="med"/>
          </a:ln>
        </p:spPr>
      </p:cxnSp>
      <p:sp>
        <p:nvSpPr>
          <p:cNvPr id="76808"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76809"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76817"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76818"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76819"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76820"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76821" name="AutoShape 14"/>
          <p:cNvCxnSpPr>
            <a:cxnSpLocks noChangeShapeType="1"/>
            <a:stCxn id="76830"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76822"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76823" name="AutoShape 16"/>
          <p:cNvCxnSpPr>
            <a:cxnSpLocks noChangeShapeType="1"/>
            <a:stCxn id="5" idx="6"/>
            <a:endCxn id="76828" idx="2"/>
          </p:cNvCxnSpPr>
          <p:nvPr/>
        </p:nvCxnSpPr>
        <p:spPr bwMode="auto">
          <a:xfrm>
            <a:off x="4100513" y="3681413"/>
            <a:ext cx="323850" cy="650875"/>
          </a:xfrm>
          <a:prstGeom prst="curvedConnector3">
            <a:avLst>
              <a:gd name="adj1" fmla="val 49778"/>
            </a:avLst>
          </a:prstGeom>
          <a:noFill/>
          <a:ln w="76200">
            <a:solidFill>
              <a:schemeClr val="bg1"/>
            </a:solidFill>
            <a:round/>
            <a:headEnd/>
            <a:tailEnd type="triangle" w="med" len="med"/>
          </a:ln>
        </p:spPr>
      </p:cxnSp>
      <p:cxnSp>
        <p:nvCxnSpPr>
          <p:cNvPr id="76824" name="AutoShape 17"/>
          <p:cNvCxnSpPr>
            <a:cxnSpLocks noChangeShapeType="1"/>
            <a:stCxn id="76827"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76825" name="AutoShape 18"/>
          <p:cNvCxnSpPr>
            <a:cxnSpLocks noChangeShapeType="1"/>
            <a:stCxn id="76827"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76826" name="AutoShape 19"/>
          <p:cNvCxnSpPr>
            <a:cxnSpLocks noChangeShapeType="1"/>
            <a:stCxn id="5" idx="6"/>
            <a:endCxn id="76827"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76827"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6828"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6829"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76830"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76831"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76832"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76833"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76834"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76835"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76836" name="AutoShape 32"/>
          <p:cNvCxnSpPr>
            <a:cxnSpLocks noChangeShapeType="1"/>
            <a:stCxn id="5" idx="4"/>
            <a:endCxn id="8" idx="1"/>
          </p:cNvCxnSpPr>
          <p:nvPr/>
        </p:nvCxnSpPr>
        <p:spPr bwMode="auto">
          <a:xfrm rot="5400000">
            <a:off x="2288381" y="4390232"/>
            <a:ext cx="1450975" cy="614362"/>
          </a:xfrm>
          <a:prstGeom prst="curvedConnector3">
            <a:avLst>
              <a:gd name="adj1" fmla="val 61991"/>
            </a:avLst>
          </a:prstGeom>
          <a:noFill/>
          <a:ln w="38100">
            <a:solidFill>
              <a:srgbClr val="CF5331"/>
            </a:solidFill>
            <a:round/>
            <a:headEnd/>
            <a:tailEnd type="triangle" w="med" len="med"/>
          </a:ln>
        </p:spPr>
      </p:cxnSp>
      <p:cxnSp>
        <p:nvCxnSpPr>
          <p:cNvPr id="76837" name="AutoShape 33"/>
          <p:cNvCxnSpPr>
            <a:cxnSpLocks noChangeShapeType="1"/>
            <a:stCxn id="8" idx="7"/>
            <a:endCxn id="5" idx="4"/>
          </p:cNvCxnSpPr>
          <p:nvPr/>
        </p:nvCxnSpPr>
        <p:spPr bwMode="auto">
          <a:xfrm rot="5400000" flipH="1">
            <a:off x="2839244" y="4453731"/>
            <a:ext cx="1450975" cy="487363"/>
          </a:xfrm>
          <a:prstGeom prst="curvedConnector3">
            <a:avLst>
              <a:gd name="adj1" fmla="val 36722"/>
            </a:avLst>
          </a:prstGeom>
          <a:noFill/>
          <a:ln w="38100">
            <a:solidFill>
              <a:srgbClr val="CF5331"/>
            </a:solidFill>
            <a:round/>
            <a:headEnd/>
            <a:tailEnd type="triangle" w="med" len="med"/>
          </a:ln>
        </p:spPr>
      </p:cxnSp>
      <p:sp>
        <p:nvSpPr>
          <p:cNvPr id="76838"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76840" name="AutoShape 36"/>
          <p:cNvCxnSpPr>
            <a:cxnSpLocks noChangeShapeType="1"/>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cxnSp>
        <p:nvCxnSpPr>
          <p:cNvPr id="76841" name="AutoShape 36"/>
          <p:cNvCxnSpPr>
            <a:cxnSpLocks noChangeShapeType="1"/>
            <a:stCxn id="6" idx="3"/>
            <a:endCxn id="8" idx="1"/>
          </p:cNvCxnSpPr>
          <p:nvPr/>
        </p:nvCxnSpPr>
        <p:spPr bwMode="auto">
          <a:xfrm rot="16200000" flipH="1">
            <a:off x="706438" y="3421062"/>
            <a:ext cx="2636838" cy="1363663"/>
          </a:xfrm>
          <a:prstGeom prst="curvedConnector3">
            <a:avLst>
              <a:gd name="adj1" fmla="val 76231"/>
            </a:avLst>
          </a:prstGeom>
          <a:noFill/>
          <a:ln w="38100">
            <a:solidFill>
              <a:srgbClr val="CF5331"/>
            </a:solidFill>
            <a:round/>
            <a:headEnd/>
            <a:tailEnd type="triangle" w="med" len="med"/>
          </a:ln>
        </p:spPr>
      </p:cxnSp>
      <p:sp>
        <p:nvSpPr>
          <p:cNvPr id="76842"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grpSp>
        <p:nvGrpSpPr>
          <p:cNvPr id="76843" name="Group 38"/>
          <p:cNvGrpSpPr>
            <a:grpSpLocks/>
          </p:cNvGrpSpPr>
          <p:nvPr/>
        </p:nvGrpSpPr>
        <p:grpSpPr bwMode="auto">
          <a:xfrm>
            <a:off x="2736850" y="3971925"/>
            <a:ext cx="1103313" cy="1363663"/>
            <a:chOff x="1610" y="2749"/>
            <a:chExt cx="771" cy="953"/>
          </a:xfrm>
        </p:grpSpPr>
        <p:cxnSp>
          <p:nvCxnSpPr>
            <p:cNvPr id="76849" name="AutoShape 39"/>
            <p:cNvCxnSpPr>
              <a:cxnSpLocks noChangeShapeType="1"/>
            </p:cNvCxnSpPr>
            <p:nvPr/>
          </p:nvCxnSpPr>
          <p:spPr bwMode="auto">
            <a:xfrm rot="-5400000">
              <a:off x="1519" y="3203"/>
              <a:ext cx="953" cy="45"/>
            </a:xfrm>
            <a:prstGeom prst="curvedConnector3">
              <a:avLst>
                <a:gd name="adj1" fmla="val 49949"/>
              </a:avLst>
            </a:prstGeom>
            <a:noFill/>
            <a:ln w="38100">
              <a:solidFill>
                <a:schemeClr val="bg1"/>
              </a:solidFill>
              <a:round/>
              <a:headEnd/>
              <a:tailEnd type="triangle" w="med" len="med"/>
            </a:ln>
          </p:spPr>
        </p:cxnSp>
        <p:sp>
          <p:nvSpPr>
            <p:cNvPr id="76850" name="Rectangle 40"/>
            <p:cNvSpPr>
              <a:spLocks noChangeArrowheads="1"/>
            </p:cNvSpPr>
            <p:nvPr/>
          </p:nvSpPr>
          <p:spPr bwMode="auto">
            <a:xfrm>
              <a:off x="1610" y="3203"/>
              <a:ext cx="771" cy="2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grpSp>
      <p:sp>
        <p:nvSpPr>
          <p:cNvPr id="43" name="Oval 41"/>
          <p:cNvSpPr>
            <a:spLocks noChangeArrowheads="1"/>
          </p:cNvSpPr>
          <p:nvPr/>
        </p:nvSpPr>
        <p:spPr bwMode="auto">
          <a:xfrm>
            <a:off x="4848225" y="5130800"/>
            <a:ext cx="1555750"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Database</a:t>
            </a:r>
          </a:p>
        </p:txBody>
      </p:sp>
      <p:cxnSp>
        <p:nvCxnSpPr>
          <p:cNvPr id="76845" name="AutoShape 42"/>
          <p:cNvCxnSpPr>
            <a:cxnSpLocks noChangeShapeType="1"/>
            <a:stCxn id="5" idx="6"/>
            <a:endCxn id="43" idx="2"/>
          </p:cNvCxnSpPr>
          <p:nvPr/>
        </p:nvCxnSpPr>
        <p:spPr bwMode="auto">
          <a:xfrm>
            <a:off x="4100513" y="3681413"/>
            <a:ext cx="747712" cy="1741487"/>
          </a:xfrm>
          <a:prstGeom prst="curvedConnector3">
            <a:avLst>
              <a:gd name="adj1" fmla="val 50000"/>
            </a:avLst>
          </a:prstGeom>
          <a:noFill/>
          <a:ln w="38100">
            <a:solidFill>
              <a:schemeClr val="bg1"/>
            </a:solidFill>
            <a:round/>
            <a:headEnd/>
            <a:tailEnd type="triangle" w="med" len="med"/>
          </a:ln>
        </p:spPr>
      </p:cxnSp>
      <p:cxnSp>
        <p:nvCxnSpPr>
          <p:cNvPr id="76846" name="AutoShape 28"/>
          <p:cNvCxnSpPr>
            <a:cxnSpLocks noChangeShapeType="1"/>
            <a:stCxn id="46" idx="0"/>
            <a:endCxn id="5" idx="4"/>
          </p:cNvCxnSpPr>
          <p:nvPr/>
        </p:nvCxnSpPr>
        <p:spPr bwMode="auto">
          <a:xfrm rot="16200000" flipV="1">
            <a:off x="3082131" y="4210844"/>
            <a:ext cx="1585913" cy="1108075"/>
          </a:xfrm>
          <a:prstGeom prst="curvedConnector3">
            <a:avLst>
              <a:gd name="adj1" fmla="val 64806"/>
            </a:avLst>
          </a:prstGeom>
          <a:noFill/>
          <a:ln w="38100">
            <a:solidFill>
              <a:srgbClr val="CF5331"/>
            </a:solidFill>
            <a:round/>
            <a:headEnd/>
            <a:tailEnd type="triangle" w="med" len="med"/>
          </a:ln>
        </p:spPr>
      </p:cxnSp>
      <p:cxnSp>
        <p:nvCxnSpPr>
          <p:cNvPr id="76847" name="AutoShape 28"/>
          <p:cNvCxnSpPr>
            <a:cxnSpLocks noChangeShapeType="1"/>
            <a:stCxn id="46" idx="0"/>
            <a:endCxn id="5" idx="4"/>
          </p:cNvCxnSpPr>
          <p:nvPr/>
        </p:nvCxnSpPr>
        <p:spPr bwMode="auto">
          <a:xfrm rot="16200000" flipV="1">
            <a:off x="3082131" y="4210844"/>
            <a:ext cx="1585913" cy="1108075"/>
          </a:xfrm>
          <a:prstGeom prst="curvedConnector3">
            <a:avLst>
              <a:gd name="adj1" fmla="val 78056"/>
            </a:avLst>
          </a:prstGeom>
          <a:noFill/>
          <a:ln w="38100">
            <a:solidFill>
              <a:srgbClr val="CF5331"/>
            </a:solidFill>
            <a:round/>
            <a:headEnd/>
            <a:tailEnd type="triangle" w="med" len="med"/>
          </a:ln>
        </p:spPr>
      </p:cxnSp>
      <p:cxnSp>
        <p:nvCxnSpPr>
          <p:cNvPr id="76848" name="AutoShape 36"/>
          <p:cNvCxnSpPr>
            <a:cxnSpLocks noChangeShapeType="1"/>
          </p:cNvCxnSpPr>
          <p:nvPr/>
        </p:nvCxnSpPr>
        <p:spPr bwMode="auto">
          <a:xfrm rot="10800000" flipH="1" flipV="1">
            <a:off x="855663" y="1863725"/>
            <a:ext cx="1851025" cy="3970338"/>
          </a:xfrm>
          <a:prstGeom prst="curvedConnector4">
            <a:avLst>
              <a:gd name="adj1" fmla="val -25037"/>
              <a:gd name="adj2" fmla="val 101685"/>
            </a:avLst>
          </a:prstGeom>
          <a:noFill/>
          <a:ln w="38100">
            <a:solidFill>
              <a:srgbClr val="CF5331"/>
            </a:solidFill>
            <a:round/>
            <a:headEnd/>
            <a:tailEnd type="triangle" w="med" len="med"/>
          </a:ln>
        </p:spPr>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8849" name="AutoShape 11"/>
          <p:cNvCxnSpPr>
            <a:cxnSpLocks noChangeShapeType="1"/>
            <a:stCxn id="50" idx="4"/>
          </p:cNvCxnSpPr>
          <p:nvPr/>
        </p:nvCxnSpPr>
        <p:spPr bwMode="auto">
          <a:xfrm rot="5400000">
            <a:off x="2786063" y="2366962"/>
            <a:ext cx="1557338" cy="487363"/>
          </a:xfrm>
          <a:prstGeom prst="curvedConnector3">
            <a:avLst>
              <a:gd name="adj1" fmla="val 50000"/>
            </a:avLst>
          </a:prstGeom>
          <a:noFill/>
          <a:ln w="38100">
            <a:solidFill>
              <a:schemeClr val="bg1"/>
            </a:solidFill>
            <a:round/>
            <a:headEnd/>
            <a:tailEnd type="triangle" w="med" len="med"/>
          </a:ln>
        </p:spPr>
      </p:cxnSp>
      <p:sp>
        <p:nvSpPr>
          <p:cNvPr id="50" name="Oval 4"/>
          <p:cNvSpPr>
            <a:spLocks noChangeArrowheads="1"/>
          </p:cNvSpPr>
          <p:nvPr/>
        </p:nvSpPr>
        <p:spPr bwMode="auto">
          <a:xfrm>
            <a:off x="3030538" y="1249363"/>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REF</a:t>
            </a:r>
          </a:p>
        </p:txBody>
      </p:sp>
      <p:cxnSp>
        <p:nvCxnSpPr>
          <p:cNvPr id="78851" name="AutoShape 11"/>
          <p:cNvCxnSpPr>
            <a:cxnSpLocks noChangeShapeType="1"/>
            <a:stCxn id="50" idx="2"/>
          </p:cNvCxnSpPr>
          <p:nvPr/>
        </p:nvCxnSpPr>
        <p:spPr bwMode="auto">
          <a:xfrm rot="10800000" flipV="1">
            <a:off x="2478088" y="1541463"/>
            <a:ext cx="552450" cy="4086225"/>
          </a:xfrm>
          <a:prstGeom prst="curvedConnector3">
            <a:avLst>
              <a:gd name="adj1" fmla="val 531208"/>
            </a:avLst>
          </a:prstGeom>
          <a:noFill/>
          <a:ln w="38100">
            <a:solidFill>
              <a:schemeClr val="bg1"/>
            </a:solidFill>
            <a:round/>
            <a:headEnd/>
            <a:tailEnd type="triangle" w="med" len="med"/>
          </a:ln>
        </p:spPr>
      </p:cxnSp>
      <p:sp>
        <p:nvSpPr>
          <p:cNvPr id="46" name="Oval 5"/>
          <p:cNvSpPr>
            <a:spLocks noChangeArrowheads="1"/>
          </p:cNvSpPr>
          <p:nvPr/>
        </p:nvSpPr>
        <p:spPr bwMode="auto">
          <a:xfrm>
            <a:off x="3844925" y="5557838"/>
            <a:ext cx="1166813" cy="43815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200" dirty="0">
                <a:solidFill>
                  <a:schemeClr val="bg1"/>
                </a:solidFill>
                <a:latin typeface="+mn-lt"/>
              </a:rPr>
              <a:t>Institutional </a:t>
            </a:r>
          </a:p>
          <a:p>
            <a:pPr algn="ctr" fontAlgn="auto">
              <a:spcBef>
                <a:spcPts val="0"/>
              </a:spcBef>
              <a:spcAft>
                <a:spcPts val="0"/>
              </a:spcAft>
              <a:defRPr/>
            </a:pPr>
            <a:r>
              <a:rPr lang="en-GB" altLang="en-US" sz="1200" dirty="0">
                <a:solidFill>
                  <a:schemeClr val="bg1"/>
                </a:solidFill>
                <a:latin typeface="+mn-lt"/>
              </a:rPr>
              <a:t>OA Fund</a:t>
            </a:r>
          </a:p>
        </p:txBody>
      </p:sp>
      <p:cxnSp>
        <p:nvCxnSpPr>
          <p:cNvPr id="78853" name="AutoShape 22"/>
          <p:cNvCxnSpPr>
            <a:cxnSpLocks noChangeShapeType="1"/>
            <a:stCxn id="78876" idx="6"/>
            <a:endCxn id="11" idx="2"/>
          </p:cNvCxnSpPr>
          <p:nvPr/>
        </p:nvCxnSpPr>
        <p:spPr bwMode="auto">
          <a:xfrm flipV="1">
            <a:off x="4749800" y="3811588"/>
            <a:ext cx="1557338" cy="520700"/>
          </a:xfrm>
          <a:prstGeom prst="curvedConnector3">
            <a:avLst>
              <a:gd name="adj1" fmla="val 49954"/>
            </a:avLst>
          </a:prstGeom>
          <a:noFill/>
          <a:ln w="57150">
            <a:solidFill>
              <a:schemeClr val="bg1"/>
            </a:solidFill>
            <a:round/>
            <a:headEnd/>
            <a:tailEnd type="triangle" w="med" len="med"/>
          </a:ln>
        </p:spPr>
      </p:cxnSp>
      <p:cxnSp>
        <p:nvCxnSpPr>
          <p:cNvPr id="78854" name="AutoShape 23"/>
          <p:cNvCxnSpPr>
            <a:cxnSpLocks noChangeShapeType="1"/>
            <a:stCxn id="78876" idx="6"/>
            <a:endCxn id="12" idx="2"/>
          </p:cNvCxnSpPr>
          <p:nvPr/>
        </p:nvCxnSpPr>
        <p:spPr bwMode="auto">
          <a:xfrm>
            <a:off x="4749800" y="4332288"/>
            <a:ext cx="584200" cy="387350"/>
          </a:xfrm>
          <a:prstGeom prst="curvedConnector3">
            <a:avLst>
              <a:gd name="adj1" fmla="val 49755"/>
            </a:avLst>
          </a:prstGeom>
          <a:noFill/>
          <a:ln w="76200">
            <a:solidFill>
              <a:schemeClr val="bg1"/>
            </a:solidFill>
            <a:round/>
            <a:headEnd/>
            <a:tailEnd type="triangle" w="med" len="med"/>
          </a:ln>
        </p:spPr>
      </p:cxnSp>
      <p:cxnSp>
        <p:nvCxnSpPr>
          <p:cNvPr id="78855" name="AutoShape 36"/>
          <p:cNvCxnSpPr>
            <a:cxnSpLocks noChangeShapeType="1"/>
          </p:cNvCxnSpPr>
          <p:nvPr/>
        </p:nvCxnSpPr>
        <p:spPr bwMode="auto">
          <a:xfrm rot="16200000" flipH="1">
            <a:off x="488950" y="3638550"/>
            <a:ext cx="2843213" cy="1135063"/>
          </a:xfrm>
          <a:prstGeom prst="curvedConnector2">
            <a:avLst/>
          </a:prstGeom>
          <a:noFill/>
          <a:ln w="38100">
            <a:solidFill>
              <a:srgbClr val="CF5331"/>
            </a:solidFill>
            <a:round/>
            <a:headEnd/>
            <a:tailEnd type="triangle" w="med" len="med"/>
          </a:ln>
        </p:spPr>
      </p:cxnSp>
      <p:sp>
        <p:nvSpPr>
          <p:cNvPr id="78856"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78857"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78865"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78866"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78867"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78868"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78869" name="AutoShape 14"/>
          <p:cNvCxnSpPr>
            <a:cxnSpLocks noChangeShapeType="1"/>
            <a:stCxn id="78878"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78870"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78871" name="AutoShape 16"/>
          <p:cNvCxnSpPr>
            <a:cxnSpLocks noChangeShapeType="1"/>
            <a:stCxn id="5" idx="6"/>
            <a:endCxn id="78876" idx="2"/>
          </p:cNvCxnSpPr>
          <p:nvPr/>
        </p:nvCxnSpPr>
        <p:spPr bwMode="auto">
          <a:xfrm>
            <a:off x="4100513" y="3681413"/>
            <a:ext cx="323850" cy="650875"/>
          </a:xfrm>
          <a:prstGeom prst="curvedConnector3">
            <a:avLst>
              <a:gd name="adj1" fmla="val 49778"/>
            </a:avLst>
          </a:prstGeom>
          <a:noFill/>
          <a:ln w="76200">
            <a:solidFill>
              <a:schemeClr val="bg1"/>
            </a:solidFill>
            <a:round/>
            <a:headEnd/>
            <a:tailEnd type="triangle" w="med" len="med"/>
          </a:ln>
        </p:spPr>
      </p:cxnSp>
      <p:cxnSp>
        <p:nvCxnSpPr>
          <p:cNvPr id="78872" name="AutoShape 17"/>
          <p:cNvCxnSpPr>
            <a:cxnSpLocks noChangeShapeType="1"/>
            <a:stCxn id="78875"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78873" name="AutoShape 18"/>
          <p:cNvCxnSpPr>
            <a:cxnSpLocks noChangeShapeType="1"/>
            <a:stCxn id="78875"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78874" name="AutoShape 19"/>
          <p:cNvCxnSpPr>
            <a:cxnSpLocks noChangeShapeType="1"/>
            <a:stCxn id="5" idx="6"/>
            <a:endCxn id="78875"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78875"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8876"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78877"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78878"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78879"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78880"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78881"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78882"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78883"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78884" name="AutoShape 32"/>
          <p:cNvCxnSpPr>
            <a:cxnSpLocks noChangeShapeType="1"/>
            <a:stCxn id="5" idx="4"/>
            <a:endCxn id="8" idx="1"/>
          </p:cNvCxnSpPr>
          <p:nvPr/>
        </p:nvCxnSpPr>
        <p:spPr bwMode="auto">
          <a:xfrm rot="5400000">
            <a:off x="2288381" y="4390232"/>
            <a:ext cx="1450975" cy="614362"/>
          </a:xfrm>
          <a:prstGeom prst="curvedConnector3">
            <a:avLst>
              <a:gd name="adj1" fmla="val 61991"/>
            </a:avLst>
          </a:prstGeom>
          <a:noFill/>
          <a:ln w="38100">
            <a:solidFill>
              <a:srgbClr val="CF5331"/>
            </a:solidFill>
            <a:round/>
            <a:headEnd/>
            <a:tailEnd type="triangle" w="med" len="med"/>
          </a:ln>
        </p:spPr>
      </p:cxnSp>
      <p:cxnSp>
        <p:nvCxnSpPr>
          <p:cNvPr id="78885" name="AutoShape 33"/>
          <p:cNvCxnSpPr>
            <a:cxnSpLocks noChangeShapeType="1"/>
            <a:stCxn id="8" idx="7"/>
            <a:endCxn id="5" idx="4"/>
          </p:cNvCxnSpPr>
          <p:nvPr/>
        </p:nvCxnSpPr>
        <p:spPr bwMode="auto">
          <a:xfrm rot="5400000" flipH="1">
            <a:off x="2839244" y="4453731"/>
            <a:ext cx="1450975" cy="487363"/>
          </a:xfrm>
          <a:prstGeom prst="curvedConnector3">
            <a:avLst>
              <a:gd name="adj1" fmla="val 36722"/>
            </a:avLst>
          </a:prstGeom>
          <a:noFill/>
          <a:ln w="38100">
            <a:solidFill>
              <a:srgbClr val="CF5331"/>
            </a:solidFill>
            <a:round/>
            <a:headEnd/>
            <a:tailEnd type="triangle" w="med" len="med"/>
          </a:ln>
        </p:spPr>
      </p:cxnSp>
      <p:sp>
        <p:nvSpPr>
          <p:cNvPr id="78886"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78888" name="AutoShape 36"/>
          <p:cNvCxnSpPr>
            <a:cxnSpLocks noChangeShapeType="1"/>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cxnSp>
        <p:nvCxnSpPr>
          <p:cNvPr id="78889" name="AutoShape 36"/>
          <p:cNvCxnSpPr>
            <a:cxnSpLocks noChangeShapeType="1"/>
            <a:stCxn id="6" idx="3"/>
            <a:endCxn id="8" idx="1"/>
          </p:cNvCxnSpPr>
          <p:nvPr/>
        </p:nvCxnSpPr>
        <p:spPr bwMode="auto">
          <a:xfrm rot="16200000" flipH="1">
            <a:off x="706438" y="3421062"/>
            <a:ext cx="2636838" cy="1363663"/>
          </a:xfrm>
          <a:prstGeom prst="curvedConnector3">
            <a:avLst>
              <a:gd name="adj1" fmla="val 76231"/>
            </a:avLst>
          </a:prstGeom>
          <a:noFill/>
          <a:ln w="38100">
            <a:solidFill>
              <a:srgbClr val="CF5331"/>
            </a:solidFill>
            <a:round/>
            <a:headEnd/>
            <a:tailEnd type="triangle" w="med" len="med"/>
          </a:ln>
        </p:spPr>
      </p:cxnSp>
      <p:sp>
        <p:nvSpPr>
          <p:cNvPr id="78890"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grpSp>
        <p:nvGrpSpPr>
          <p:cNvPr id="78891" name="Group 38"/>
          <p:cNvGrpSpPr>
            <a:grpSpLocks/>
          </p:cNvGrpSpPr>
          <p:nvPr/>
        </p:nvGrpSpPr>
        <p:grpSpPr bwMode="auto">
          <a:xfrm>
            <a:off x="2736850" y="3971925"/>
            <a:ext cx="1103313" cy="1363663"/>
            <a:chOff x="1610" y="2749"/>
            <a:chExt cx="771" cy="953"/>
          </a:xfrm>
        </p:grpSpPr>
        <p:cxnSp>
          <p:nvCxnSpPr>
            <p:cNvPr id="78899" name="AutoShape 39"/>
            <p:cNvCxnSpPr>
              <a:cxnSpLocks noChangeShapeType="1"/>
            </p:cNvCxnSpPr>
            <p:nvPr/>
          </p:nvCxnSpPr>
          <p:spPr bwMode="auto">
            <a:xfrm rot="-5400000">
              <a:off x="1519" y="3203"/>
              <a:ext cx="953" cy="45"/>
            </a:xfrm>
            <a:prstGeom prst="curvedConnector3">
              <a:avLst>
                <a:gd name="adj1" fmla="val 49949"/>
              </a:avLst>
            </a:prstGeom>
            <a:noFill/>
            <a:ln w="38100">
              <a:solidFill>
                <a:schemeClr val="bg1"/>
              </a:solidFill>
              <a:round/>
              <a:headEnd/>
              <a:tailEnd type="triangle" w="med" len="med"/>
            </a:ln>
          </p:spPr>
        </p:cxnSp>
        <p:sp>
          <p:nvSpPr>
            <p:cNvPr id="78900" name="Rectangle 40"/>
            <p:cNvSpPr>
              <a:spLocks noChangeArrowheads="1"/>
            </p:cNvSpPr>
            <p:nvPr/>
          </p:nvSpPr>
          <p:spPr bwMode="auto">
            <a:xfrm>
              <a:off x="1610" y="3203"/>
              <a:ext cx="771" cy="2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grpSp>
      <p:sp>
        <p:nvSpPr>
          <p:cNvPr id="43" name="Oval 41"/>
          <p:cNvSpPr>
            <a:spLocks noChangeArrowheads="1"/>
          </p:cNvSpPr>
          <p:nvPr/>
        </p:nvSpPr>
        <p:spPr bwMode="auto">
          <a:xfrm>
            <a:off x="4848225" y="5130800"/>
            <a:ext cx="1555750"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Database</a:t>
            </a:r>
          </a:p>
        </p:txBody>
      </p:sp>
      <p:cxnSp>
        <p:nvCxnSpPr>
          <p:cNvPr id="78893" name="AutoShape 42"/>
          <p:cNvCxnSpPr>
            <a:cxnSpLocks noChangeShapeType="1"/>
            <a:stCxn id="5" idx="6"/>
            <a:endCxn id="43" idx="2"/>
          </p:cNvCxnSpPr>
          <p:nvPr/>
        </p:nvCxnSpPr>
        <p:spPr bwMode="auto">
          <a:xfrm>
            <a:off x="4100513" y="3681413"/>
            <a:ext cx="747712" cy="1741487"/>
          </a:xfrm>
          <a:prstGeom prst="curvedConnector3">
            <a:avLst>
              <a:gd name="adj1" fmla="val 50000"/>
            </a:avLst>
          </a:prstGeom>
          <a:noFill/>
          <a:ln w="38100">
            <a:solidFill>
              <a:schemeClr val="bg1"/>
            </a:solidFill>
            <a:round/>
            <a:headEnd/>
            <a:tailEnd type="triangle" w="med" len="med"/>
          </a:ln>
        </p:spPr>
      </p:cxnSp>
      <p:cxnSp>
        <p:nvCxnSpPr>
          <p:cNvPr id="78894" name="AutoShape 28"/>
          <p:cNvCxnSpPr>
            <a:cxnSpLocks noChangeShapeType="1"/>
            <a:stCxn id="46" idx="0"/>
            <a:endCxn id="5" idx="4"/>
          </p:cNvCxnSpPr>
          <p:nvPr/>
        </p:nvCxnSpPr>
        <p:spPr bwMode="auto">
          <a:xfrm rot="16200000" flipV="1">
            <a:off x="3082131" y="4210844"/>
            <a:ext cx="1585913" cy="1108075"/>
          </a:xfrm>
          <a:prstGeom prst="curvedConnector3">
            <a:avLst>
              <a:gd name="adj1" fmla="val 64806"/>
            </a:avLst>
          </a:prstGeom>
          <a:noFill/>
          <a:ln w="38100">
            <a:solidFill>
              <a:srgbClr val="CF5331"/>
            </a:solidFill>
            <a:round/>
            <a:headEnd/>
            <a:tailEnd type="triangle" w="med" len="med"/>
          </a:ln>
        </p:spPr>
      </p:cxnSp>
      <p:cxnSp>
        <p:nvCxnSpPr>
          <p:cNvPr id="78895" name="AutoShape 28"/>
          <p:cNvCxnSpPr>
            <a:cxnSpLocks noChangeShapeType="1"/>
            <a:stCxn id="46" idx="0"/>
            <a:endCxn id="5" idx="4"/>
          </p:cNvCxnSpPr>
          <p:nvPr/>
        </p:nvCxnSpPr>
        <p:spPr bwMode="auto">
          <a:xfrm rot="16200000" flipV="1">
            <a:off x="3082131" y="4210844"/>
            <a:ext cx="1585913" cy="1108075"/>
          </a:xfrm>
          <a:prstGeom prst="curvedConnector3">
            <a:avLst>
              <a:gd name="adj1" fmla="val 78056"/>
            </a:avLst>
          </a:prstGeom>
          <a:noFill/>
          <a:ln w="38100">
            <a:solidFill>
              <a:srgbClr val="CF5331"/>
            </a:solidFill>
            <a:round/>
            <a:headEnd/>
            <a:tailEnd type="triangle" w="med" len="med"/>
          </a:ln>
        </p:spPr>
      </p:cxnSp>
      <p:cxnSp>
        <p:nvCxnSpPr>
          <p:cNvPr id="78896" name="AutoShape 14"/>
          <p:cNvCxnSpPr>
            <a:cxnSpLocks noChangeShapeType="1"/>
          </p:cNvCxnSpPr>
          <p:nvPr/>
        </p:nvCxnSpPr>
        <p:spPr bwMode="auto">
          <a:xfrm flipH="1">
            <a:off x="5576888" y="2447925"/>
            <a:ext cx="1054100" cy="2065338"/>
          </a:xfrm>
          <a:prstGeom prst="curvedConnector4">
            <a:avLst>
              <a:gd name="adj1" fmla="val -21667"/>
              <a:gd name="adj2" fmla="val 57065"/>
            </a:avLst>
          </a:prstGeom>
          <a:noFill/>
          <a:ln w="38100">
            <a:solidFill>
              <a:schemeClr val="bg1"/>
            </a:solidFill>
            <a:round/>
            <a:headEnd/>
            <a:tailEnd type="triangle" w="med" len="med"/>
          </a:ln>
        </p:spPr>
      </p:cxnSp>
      <p:cxnSp>
        <p:nvCxnSpPr>
          <p:cNvPr id="78897" name="AutoShape 15"/>
          <p:cNvCxnSpPr>
            <a:cxnSpLocks noChangeShapeType="1"/>
          </p:cNvCxnSpPr>
          <p:nvPr/>
        </p:nvCxnSpPr>
        <p:spPr bwMode="auto">
          <a:xfrm rot="5400000">
            <a:off x="5385594" y="3494882"/>
            <a:ext cx="1209675" cy="827087"/>
          </a:xfrm>
          <a:prstGeom prst="curvedConnector3">
            <a:avLst>
              <a:gd name="adj1" fmla="val 50000"/>
            </a:avLst>
          </a:prstGeom>
          <a:noFill/>
          <a:ln w="38100">
            <a:solidFill>
              <a:schemeClr val="bg1"/>
            </a:solidFill>
            <a:round/>
            <a:headEnd/>
            <a:tailEnd type="triangle" w="med" len="med"/>
          </a:ln>
        </p:spPr>
      </p:cxnSp>
      <p:cxnSp>
        <p:nvCxnSpPr>
          <p:cNvPr id="78898" name="AutoShape 36"/>
          <p:cNvCxnSpPr>
            <a:cxnSpLocks noChangeShapeType="1"/>
          </p:cNvCxnSpPr>
          <p:nvPr/>
        </p:nvCxnSpPr>
        <p:spPr bwMode="auto">
          <a:xfrm rot="10800000" flipH="1" flipV="1">
            <a:off x="855663" y="1863725"/>
            <a:ext cx="1851025" cy="3970338"/>
          </a:xfrm>
          <a:prstGeom prst="curvedConnector4">
            <a:avLst>
              <a:gd name="adj1" fmla="val -25037"/>
              <a:gd name="adj2" fmla="val 101685"/>
            </a:avLst>
          </a:prstGeom>
          <a:noFill/>
          <a:ln w="38100">
            <a:solidFill>
              <a:srgbClr val="CF5331"/>
            </a:solidFill>
            <a:round/>
            <a:headEnd/>
            <a:tailEnd type="triangle" w="med" len="med"/>
          </a:ln>
        </p:spPr>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0897" name="AutoShape 11"/>
          <p:cNvCxnSpPr>
            <a:cxnSpLocks noChangeShapeType="1"/>
            <a:stCxn id="50" idx="4"/>
          </p:cNvCxnSpPr>
          <p:nvPr/>
        </p:nvCxnSpPr>
        <p:spPr bwMode="auto">
          <a:xfrm rot="5400000">
            <a:off x="2786063" y="2366962"/>
            <a:ext cx="1557338" cy="487363"/>
          </a:xfrm>
          <a:prstGeom prst="curvedConnector3">
            <a:avLst>
              <a:gd name="adj1" fmla="val 50000"/>
            </a:avLst>
          </a:prstGeom>
          <a:noFill/>
          <a:ln w="38100">
            <a:solidFill>
              <a:schemeClr val="bg1"/>
            </a:solidFill>
            <a:round/>
            <a:headEnd/>
            <a:tailEnd type="triangle" w="med" len="med"/>
          </a:ln>
        </p:spPr>
      </p:cxnSp>
      <p:sp>
        <p:nvSpPr>
          <p:cNvPr id="50" name="Oval 4"/>
          <p:cNvSpPr>
            <a:spLocks noChangeArrowheads="1"/>
          </p:cNvSpPr>
          <p:nvPr/>
        </p:nvSpPr>
        <p:spPr bwMode="auto">
          <a:xfrm>
            <a:off x="3030538" y="1249363"/>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REF</a:t>
            </a:r>
          </a:p>
        </p:txBody>
      </p:sp>
      <p:cxnSp>
        <p:nvCxnSpPr>
          <p:cNvPr id="80899" name="AutoShape 11"/>
          <p:cNvCxnSpPr>
            <a:cxnSpLocks noChangeShapeType="1"/>
            <a:stCxn id="50" idx="2"/>
          </p:cNvCxnSpPr>
          <p:nvPr/>
        </p:nvCxnSpPr>
        <p:spPr bwMode="auto">
          <a:xfrm rot="10800000" flipV="1">
            <a:off x="2478088" y="1541463"/>
            <a:ext cx="552450" cy="4086225"/>
          </a:xfrm>
          <a:prstGeom prst="curvedConnector3">
            <a:avLst>
              <a:gd name="adj1" fmla="val 531208"/>
            </a:avLst>
          </a:prstGeom>
          <a:noFill/>
          <a:ln w="38100">
            <a:solidFill>
              <a:schemeClr val="bg1"/>
            </a:solidFill>
            <a:round/>
            <a:headEnd/>
            <a:tailEnd type="triangle" w="med" len="med"/>
          </a:ln>
        </p:spPr>
      </p:cxnSp>
      <p:sp>
        <p:nvSpPr>
          <p:cNvPr id="46" name="Oval 5"/>
          <p:cNvSpPr>
            <a:spLocks noChangeArrowheads="1"/>
          </p:cNvSpPr>
          <p:nvPr/>
        </p:nvSpPr>
        <p:spPr bwMode="auto">
          <a:xfrm>
            <a:off x="3844925" y="5557838"/>
            <a:ext cx="1166813" cy="43815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200" dirty="0">
                <a:solidFill>
                  <a:schemeClr val="bg1"/>
                </a:solidFill>
                <a:latin typeface="+mn-lt"/>
              </a:rPr>
              <a:t>Institutional </a:t>
            </a:r>
          </a:p>
          <a:p>
            <a:pPr algn="ctr" fontAlgn="auto">
              <a:spcBef>
                <a:spcPts val="0"/>
              </a:spcBef>
              <a:spcAft>
                <a:spcPts val="0"/>
              </a:spcAft>
              <a:defRPr/>
            </a:pPr>
            <a:r>
              <a:rPr lang="en-GB" altLang="en-US" sz="1200" dirty="0">
                <a:solidFill>
                  <a:schemeClr val="bg1"/>
                </a:solidFill>
                <a:latin typeface="+mn-lt"/>
              </a:rPr>
              <a:t>OA Fund</a:t>
            </a:r>
          </a:p>
        </p:txBody>
      </p:sp>
      <p:cxnSp>
        <p:nvCxnSpPr>
          <p:cNvPr id="80901" name="AutoShape 22"/>
          <p:cNvCxnSpPr>
            <a:cxnSpLocks noChangeShapeType="1"/>
            <a:stCxn id="80924" idx="6"/>
            <a:endCxn id="11" idx="2"/>
          </p:cNvCxnSpPr>
          <p:nvPr/>
        </p:nvCxnSpPr>
        <p:spPr bwMode="auto">
          <a:xfrm flipV="1">
            <a:off x="4749800" y="3811588"/>
            <a:ext cx="1557338" cy="520700"/>
          </a:xfrm>
          <a:prstGeom prst="curvedConnector3">
            <a:avLst>
              <a:gd name="adj1" fmla="val 49954"/>
            </a:avLst>
          </a:prstGeom>
          <a:noFill/>
          <a:ln w="57150">
            <a:solidFill>
              <a:schemeClr val="bg1"/>
            </a:solidFill>
            <a:round/>
            <a:headEnd/>
            <a:tailEnd type="triangle" w="med" len="med"/>
          </a:ln>
        </p:spPr>
      </p:cxnSp>
      <p:cxnSp>
        <p:nvCxnSpPr>
          <p:cNvPr id="80902" name="AutoShape 23"/>
          <p:cNvCxnSpPr>
            <a:cxnSpLocks noChangeShapeType="1"/>
            <a:stCxn id="80924" idx="6"/>
            <a:endCxn id="12" idx="2"/>
          </p:cNvCxnSpPr>
          <p:nvPr/>
        </p:nvCxnSpPr>
        <p:spPr bwMode="auto">
          <a:xfrm>
            <a:off x="4749800" y="4332288"/>
            <a:ext cx="584200" cy="387350"/>
          </a:xfrm>
          <a:prstGeom prst="curvedConnector3">
            <a:avLst>
              <a:gd name="adj1" fmla="val 49755"/>
            </a:avLst>
          </a:prstGeom>
          <a:noFill/>
          <a:ln w="76200">
            <a:solidFill>
              <a:schemeClr val="bg1"/>
            </a:solidFill>
            <a:round/>
            <a:headEnd/>
            <a:tailEnd type="triangle" w="med" len="med"/>
          </a:ln>
        </p:spPr>
      </p:cxnSp>
      <p:cxnSp>
        <p:nvCxnSpPr>
          <p:cNvPr id="80903" name="AutoShape 36"/>
          <p:cNvCxnSpPr>
            <a:cxnSpLocks noChangeShapeType="1"/>
          </p:cNvCxnSpPr>
          <p:nvPr/>
        </p:nvCxnSpPr>
        <p:spPr bwMode="auto">
          <a:xfrm rot="16200000" flipH="1">
            <a:off x="488950" y="3638550"/>
            <a:ext cx="2843213" cy="1135063"/>
          </a:xfrm>
          <a:prstGeom prst="curvedConnector2">
            <a:avLst/>
          </a:prstGeom>
          <a:noFill/>
          <a:ln w="38100">
            <a:solidFill>
              <a:srgbClr val="CF5331"/>
            </a:solidFill>
            <a:round/>
            <a:headEnd/>
            <a:tailEnd type="triangle" w="med" len="med"/>
          </a:ln>
        </p:spPr>
      </p:cxnSp>
      <p:sp>
        <p:nvSpPr>
          <p:cNvPr id="80904" name="Title 1"/>
          <p:cNvSpPr>
            <a:spLocks noGrp="1"/>
          </p:cNvSpPr>
          <p:nvPr>
            <p:ph type="title"/>
          </p:nvPr>
        </p:nvSpPr>
        <p:spPr/>
        <p:txBody>
          <a:bodyPr/>
          <a:lstStyle/>
          <a:p>
            <a:r>
              <a:rPr lang="en-GB" dirty="0" smtClean="0">
                <a:latin typeface="Arial" charset="0"/>
                <a:cs typeface="Arial" charset="0"/>
              </a:rPr>
              <a:t>Researcher’s view . . . </a:t>
            </a:r>
          </a:p>
        </p:txBody>
      </p:sp>
      <p:cxnSp>
        <p:nvCxnSpPr>
          <p:cNvPr id="80905" name="AutoShape 30"/>
          <p:cNvCxnSpPr>
            <a:cxnSpLocks noChangeShapeType="1"/>
            <a:stCxn id="5" idx="4"/>
            <a:endCxn id="9" idx="2"/>
          </p:cNvCxnSpPr>
          <p:nvPr/>
        </p:nvCxnSpPr>
        <p:spPr bwMode="auto">
          <a:xfrm rot="5400000" flipH="1" flipV="1">
            <a:off x="3435350" y="2333625"/>
            <a:ext cx="1524000" cy="1752600"/>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0" y="2805113"/>
            <a:ext cx="1557338"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138" y="3519488"/>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00" y="4427538"/>
            <a:ext cx="1555750"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80913" name="AutoShape 10"/>
          <p:cNvCxnSpPr>
            <a:cxnSpLocks noChangeShapeType="1"/>
            <a:stCxn id="6" idx="6"/>
            <a:endCxn id="5" idx="0"/>
          </p:cNvCxnSpPr>
          <p:nvPr/>
        </p:nvCxnSpPr>
        <p:spPr bwMode="auto">
          <a:xfrm>
            <a:off x="2671763" y="2578100"/>
            <a:ext cx="649287" cy="811213"/>
          </a:xfrm>
          <a:prstGeom prst="curvedConnector2">
            <a:avLst/>
          </a:prstGeom>
          <a:noFill/>
          <a:ln w="38100">
            <a:solidFill>
              <a:schemeClr val="bg1"/>
            </a:solidFill>
            <a:round/>
            <a:headEnd/>
            <a:tailEnd type="triangle" w="med" len="med"/>
          </a:ln>
        </p:spPr>
      </p:cxnSp>
      <p:cxnSp>
        <p:nvCxnSpPr>
          <p:cNvPr id="80914" name="AutoShape 11"/>
          <p:cNvCxnSpPr>
            <a:cxnSpLocks noChangeShapeType="1"/>
            <a:stCxn id="7" idx="6"/>
            <a:endCxn id="5" idx="0"/>
          </p:cNvCxnSpPr>
          <p:nvPr/>
        </p:nvCxnSpPr>
        <p:spPr bwMode="auto">
          <a:xfrm>
            <a:off x="2413000" y="1863725"/>
            <a:ext cx="908050" cy="1525588"/>
          </a:xfrm>
          <a:prstGeom prst="curvedConnector2">
            <a:avLst/>
          </a:prstGeom>
          <a:noFill/>
          <a:ln w="38100">
            <a:solidFill>
              <a:schemeClr val="bg1"/>
            </a:solidFill>
            <a:round/>
            <a:headEnd/>
            <a:tailEnd type="triangle" w="med" len="med"/>
          </a:ln>
        </p:spPr>
      </p:cxnSp>
      <p:cxnSp>
        <p:nvCxnSpPr>
          <p:cNvPr id="80915"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80916"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80917" name="AutoShape 14"/>
          <p:cNvCxnSpPr>
            <a:cxnSpLocks noChangeShapeType="1"/>
            <a:stCxn id="80926" idx="0"/>
            <a:endCxn id="11" idx="0"/>
          </p:cNvCxnSpPr>
          <p:nvPr/>
        </p:nvCxnSpPr>
        <p:spPr bwMode="auto">
          <a:xfrm rot="16200000" flipH="1">
            <a:off x="6307931" y="2740819"/>
            <a:ext cx="1103313" cy="454025"/>
          </a:xfrm>
          <a:prstGeom prst="curvedConnector3">
            <a:avLst>
              <a:gd name="adj1" fmla="val 50000"/>
            </a:avLst>
          </a:prstGeom>
          <a:noFill/>
          <a:ln w="38100">
            <a:solidFill>
              <a:schemeClr val="bg1"/>
            </a:solidFill>
            <a:round/>
            <a:headEnd/>
            <a:tailEnd type="triangle" w="med" len="med"/>
          </a:ln>
        </p:spPr>
      </p:cxnSp>
      <p:cxnSp>
        <p:nvCxnSpPr>
          <p:cNvPr id="80918" name="AutoShape 15"/>
          <p:cNvCxnSpPr>
            <a:cxnSpLocks noChangeShapeType="1"/>
            <a:stCxn id="10" idx="6"/>
            <a:endCxn id="11" idx="0"/>
          </p:cNvCxnSpPr>
          <p:nvPr/>
        </p:nvCxnSpPr>
        <p:spPr bwMode="auto">
          <a:xfrm>
            <a:off x="6630988" y="3097213"/>
            <a:ext cx="455612" cy="422275"/>
          </a:xfrm>
          <a:prstGeom prst="curvedConnector2">
            <a:avLst/>
          </a:prstGeom>
          <a:noFill/>
          <a:ln w="38100">
            <a:solidFill>
              <a:schemeClr val="bg1"/>
            </a:solidFill>
            <a:round/>
            <a:headEnd/>
            <a:tailEnd type="triangle" w="med" len="med"/>
          </a:ln>
        </p:spPr>
      </p:cxnSp>
      <p:cxnSp>
        <p:nvCxnSpPr>
          <p:cNvPr id="80919" name="AutoShape 16"/>
          <p:cNvCxnSpPr>
            <a:cxnSpLocks noChangeShapeType="1"/>
            <a:stCxn id="5" idx="6"/>
            <a:endCxn id="80924" idx="2"/>
          </p:cNvCxnSpPr>
          <p:nvPr/>
        </p:nvCxnSpPr>
        <p:spPr bwMode="auto">
          <a:xfrm>
            <a:off x="4100513" y="3681413"/>
            <a:ext cx="323850" cy="650875"/>
          </a:xfrm>
          <a:prstGeom prst="curvedConnector3">
            <a:avLst>
              <a:gd name="adj1" fmla="val 49778"/>
            </a:avLst>
          </a:prstGeom>
          <a:noFill/>
          <a:ln w="76200">
            <a:solidFill>
              <a:schemeClr val="bg1"/>
            </a:solidFill>
            <a:round/>
            <a:headEnd/>
            <a:tailEnd type="triangle" w="med" len="med"/>
          </a:ln>
        </p:spPr>
      </p:cxnSp>
      <p:cxnSp>
        <p:nvCxnSpPr>
          <p:cNvPr id="80920" name="AutoShape 17"/>
          <p:cNvCxnSpPr>
            <a:cxnSpLocks noChangeShapeType="1"/>
            <a:stCxn id="80923" idx="6"/>
            <a:endCxn id="10" idx="2"/>
          </p:cNvCxnSpPr>
          <p:nvPr/>
        </p:nvCxnSpPr>
        <p:spPr bwMode="auto">
          <a:xfrm>
            <a:off x="4684713" y="2773363"/>
            <a:ext cx="388937" cy="323850"/>
          </a:xfrm>
          <a:prstGeom prst="curvedConnector3">
            <a:avLst>
              <a:gd name="adj1" fmla="val 49634"/>
            </a:avLst>
          </a:prstGeom>
          <a:noFill/>
          <a:ln w="38100">
            <a:solidFill>
              <a:schemeClr val="bg1"/>
            </a:solidFill>
            <a:round/>
            <a:headEnd/>
            <a:tailEnd type="triangle" w="med" len="med"/>
          </a:ln>
        </p:spPr>
      </p:cxnSp>
      <p:cxnSp>
        <p:nvCxnSpPr>
          <p:cNvPr id="80921" name="AutoShape 18"/>
          <p:cNvCxnSpPr>
            <a:cxnSpLocks noChangeShapeType="1"/>
            <a:stCxn id="80923" idx="6"/>
            <a:endCxn id="9" idx="2"/>
          </p:cNvCxnSpPr>
          <p:nvPr/>
        </p:nvCxnSpPr>
        <p:spPr bwMode="auto">
          <a:xfrm flipV="1">
            <a:off x="4684713" y="2447925"/>
            <a:ext cx="388937" cy="325438"/>
          </a:xfrm>
          <a:prstGeom prst="curvedConnector3">
            <a:avLst>
              <a:gd name="adj1" fmla="val 61028"/>
            </a:avLst>
          </a:prstGeom>
          <a:noFill/>
          <a:ln w="38100">
            <a:solidFill>
              <a:schemeClr val="bg1"/>
            </a:solidFill>
            <a:round/>
            <a:headEnd/>
            <a:tailEnd type="triangle" w="med" len="med"/>
          </a:ln>
        </p:spPr>
      </p:cxnSp>
      <p:cxnSp>
        <p:nvCxnSpPr>
          <p:cNvPr id="80922" name="AutoShape 19"/>
          <p:cNvCxnSpPr>
            <a:cxnSpLocks noChangeShapeType="1"/>
            <a:stCxn id="5" idx="6"/>
            <a:endCxn id="80923" idx="2"/>
          </p:cNvCxnSpPr>
          <p:nvPr/>
        </p:nvCxnSpPr>
        <p:spPr bwMode="auto">
          <a:xfrm flipV="1">
            <a:off x="4100513" y="2773363"/>
            <a:ext cx="260350" cy="908050"/>
          </a:xfrm>
          <a:prstGeom prst="curvedConnector3">
            <a:avLst>
              <a:gd name="adj1" fmla="val 50000"/>
            </a:avLst>
          </a:prstGeom>
          <a:noFill/>
          <a:ln w="38100">
            <a:solidFill>
              <a:schemeClr val="bg1"/>
            </a:solidFill>
            <a:round/>
            <a:headEnd/>
            <a:tailEnd type="triangle" w="med" len="med"/>
          </a:ln>
        </p:spPr>
      </p:cxnSp>
      <p:sp>
        <p:nvSpPr>
          <p:cNvPr id="80923" name="Oval 20"/>
          <p:cNvSpPr>
            <a:spLocks noChangeArrowheads="1"/>
          </p:cNvSpPr>
          <p:nvPr/>
        </p:nvSpPr>
        <p:spPr bwMode="auto">
          <a:xfrm>
            <a:off x="4360863" y="2609850"/>
            <a:ext cx="323850"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80924" name="Oval 21"/>
          <p:cNvSpPr>
            <a:spLocks noChangeArrowheads="1"/>
          </p:cNvSpPr>
          <p:nvPr/>
        </p:nvSpPr>
        <p:spPr bwMode="auto">
          <a:xfrm>
            <a:off x="4424363" y="4168775"/>
            <a:ext cx="325437" cy="32543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80925" name="Line 24"/>
          <p:cNvSpPr>
            <a:spLocks noChangeShapeType="1"/>
          </p:cNvSpPr>
          <p:nvPr/>
        </p:nvSpPr>
        <p:spPr bwMode="auto">
          <a:xfrm>
            <a:off x="6891338" y="4686300"/>
            <a:ext cx="1492250" cy="0"/>
          </a:xfrm>
          <a:prstGeom prst="line">
            <a:avLst/>
          </a:prstGeom>
          <a:noFill/>
          <a:ln w="38100">
            <a:solidFill>
              <a:schemeClr val="bg1"/>
            </a:solidFill>
            <a:round/>
            <a:headEnd/>
            <a:tailEnd type="triangle" w="med" len="med"/>
          </a:ln>
        </p:spPr>
        <p:txBody>
          <a:bodyPr/>
          <a:lstStyle/>
          <a:p>
            <a:endParaRPr lang="en-US" dirty="0"/>
          </a:p>
        </p:txBody>
      </p:sp>
      <p:sp>
        <p:nvSpPr>
          <p:cNvPr id="80926"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sp>
        <p:nvSpPr>
          <p:cNvPr id="80927" name="Line 26"/>
          <p:cNvSpPr>
            <a:spLocks noChangeShapeType="1"/>
          </p:cNvSpPr>
          <p:nvPr/>
        </p:nvSpPr>
        <p:spPr bwMode="auto">
          <a:xfrm>
            <a:off x="6632575" y="3063875"/>
            <a:ext cx="1751013" cy="0"/>
          </a:xfrm>
          <a:prstGeom prst="line">
            <a:avLst/>
          </a:prstGeom>
          <a:noFill/>
          <a:ln w="38100">
            <a:solidFill>
              <a:schemeClr val="bg1"/>
            </a:solidFill>
            <a:round/>
            <a:headEnd/>
            <a:tailEnd type="triangle" w="med" len="med"/>
          </a:ln>
        </p:spPr>
        <p:txBody>
          <a:bodyPr/>
          <a:lstStyle/>
          <a:p>
            <a:endParaRPr lang="en-US" dirty="0"/>
          </a:p>
        </p:txBody>
      </p:sp>
      <p:sp>
        <p:nvSpPr>
          <p:cNvPr id="80928" name="Line 27"/>
          <p:cNvSpPr>
            <a:spLocks noChangeShapeType="1"/>
          </p:cNvSpPr>
          <p:nvPr/>
        </p:nvSpPr>
        <p:spPr bwMode="auto">
          <a:xfrm>
            <a:off x="7864475" y="3778250"/>
            <a:ext cx="519113" cy="0"/>
          </a:xfrm>
          <a:prstGeom prst="line">
            <a:avLst/>
          </a:prstGeom>
          <a:noFill/>
          <a:ln w="38100">
            <a:solidFill>
              <a:schemeClr val="bg1"/>
            </a:solidFill>
            <a:round/>
            <a:headEnd/>
            <a:tailEnd type="triangle" w="med" len="med"/>
          </a:ln>
        </p:spPr>
        <p:txBody>
          <a:bodyPr/>
          <a:lstStyle/>
          <a:p>
            <a:endParaRPr lang="en-US" dirty="0"/>
          </a:p>
        </p:txBody>
      </p:sp>
      <p:cxnSp>
        <p:nvCxnSpPr>
          <p:cNvPr id="80929"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cxnSp>
        <p:nvCxnSpPr>
          <p:cNvPr id="80930" name="AutoShape 29"/>
          <p:cNvCxnSpPr>
            <a:cxnSpLocks noChangeShapeType="1"/>
            <a:stCxn id="5" idx="4"/>
            <a:endCxn id="10" idx="2"/>
          </p:cNvCxnSpPr>
          <p:nvPr/>
        </p:nvCxnSpPr>
        <p:spPr bwMode="auto">
          <a:xfrm rot="5400000" flipH="1" flipV="1">
            <a:off x="3759994" y="2658269"/>
            <a:ext cx="874712" cy="1752600"/>
          </a:xfrm>
          <a:prstGeom prst="curvedConnector4">
            <a:avLst>
              <a:gd name="adj1" fmla="val -23528"/>
              <a:gd name="adj2" fmla="val 72245"/>
            </a:avLst>
          </a:prstGeom>
          <a:noFill/>
          <a:ln w="38100">
            <a:solidFill>
              <a:srgbClr val="CF5331"/>
            </a:solidFill>
            <a:round/>
            <a:headEnd/>
            <a:tailEnd type="triangle" w="med" len="med"/>
          </a:ln>
        </p:spPr>
      </p:cxnSp>
      <p:cxnSp>
        <p:nvCxnSpPr>
          <p:cNvPr id="80931" name="AutoShape 31"/>
          <p:cNvCxnSpPr>
            <a:cxnSpLocks noChangeShapeType="1"/>
            <a:stCxn id="5" idx="4"/>
            <a:endCxn id="6" idx="4"/>
          </p:cNvCxnSpPr>
          <p:nvPr/>
        </p:nvCxnSpPr>
        <p:spPr bwMode="auto">
          <a:xfrm rot="16200000" flipV="1">
            <a:off x="2055813" y="2706688"/>
            <a:ext cx="1103312" cy="1427162"/>
          </a:xfrm>
          <a:prstGeom prst="curvedConnector3">
            <a:avLst>
              <a:gd name="adj1" fmla="val -18676"/>
            </a:avLst>
          </a:prstGeom>
          <a:noFill/>
          <a:ln w="38100">
            <a:solidFill>
              <a:srgbClr val="CF5331"/>
            </a:solidFill>
            <a:round/>
            <a:headEnd/>
            <a:tailEnd type="triangle" w="med" len="med"/>
          </a:ln>
        </p:spPr>
      </p:cxnSp>
      <p:cxnSp>
        <p:nvCxnSpPr>
          <p:cNvPr id="80932" name="AutoShape 32"/>
          <p:cNvCxnSpPr>
            <a:cxnSpLocks noChangeShapeType="1"/>
            <a:stCxn id="5" idx="4"/>
            <a:endCxn id="8" idx="1"/>
          </p:cNvCxnSpPr>
          <p:nvPr/>
        </p:nvCxnSpPr>
        <p:spPr bwMode="auto">
          <a:xfrm rot="5400000">
            <a:off x="2288381" y="4390232"/>
            <a:ext cx="1450975" cy="614362"/>
          </a:xfrm>
          <a:prstGeom prst="curvedConnector3">
            <a:avLst>
              <a:gd name="adj1" fmla="val 61991"/>
            </a:avLst>
          </a:prstGeom>
          <a:noFill/>
          <a:ln w="38100">
            <a:solidFill>
              <a:srgbClr val="CF5331"/>
            </a:solidFill>
            <a:round/>
            <a:headEnd/>
            <a:tailEnd type="triangle" w="med" len="med"/>
          </a:ln>
        </p:spPr>
      </p:cxnSp>
      <p:cxnSp>
        <p:nvCxnSpPr>
          <p:cNvPr id="80933" name="AutoShape 33"/>
          <p:cNvCxnSpPr>
            <a:cxnSpLocks noChangeShapeType="1"/>
            <a:stCxn id="8" idx="7"/>
            <a:endCxn id="5" idx="4"/>
          </p:cNvCxnSpPr>
          <p:nvPr/>
        </p:nvCxnSpPr>
        <p:spPr bwMode="auto">
          <a:xfrm rot="5400000" flipH="1">
            <a:off x="2839244" y="4453731"/>
            <a:ext cx="1450975" cy="487363"/>
          </a:xfrm>
          <a:prstGeom prst="curvedConnector3">
            <a:avLst>
              <a:gd name="adj1" fmla="val 36722"/>
            </a:avLst>
          </a:prstGeom>
          <a:noFill/>
          <a:ln w="38100">
            <a:solidFill>
              <a:srgbClr val="CF5331"/>
            </a:solidFill>
            <a:round/>
            <a:headEnd/>
            <a:tailEnd type="triangle" w="med" len="med"/>
          </a:ln>
        </p:spPr>
      </p:cxnSp>
      <p:sp>
        <p:nvSpPr>
          <p:cNvPr id="80934" name="Rectangle 35"/>
          <p:cNvSpPr>
            <a:spLocks noChangeArrowheads="1"/>
          </p:cNvSpPr>
          <p:nvPr/>
        </p:nvSpPr>
        <p:spPr bwMode="auto">
          <a:xfrm>
            <a:off x="2801938" y="2609850"/>
            <a:ext cx="1103312" cy="325438"/>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80936" name="AutoShape 36"/>
          <p:cNvCxnSpPr>
            <a:cxnSpLocks noChangeShapeType="1"/>
          </p:cNvCxnSpPr>
          <p:nvPr/>
        </p:nvCxnSpPr>
        <p:spPr bwMode="auto">
          <a:xfrm rot="16200000" flipH="1">
            <a:off x="1738313" y="2389187"/>
            <a:ext cx="1187450" cy="1978025"/>
          </a:xfrm>
          <a:prstGeom prst="curvedConnector3">
            <a:avLst>
              <a:gd name="adj1" fmla="val 147296"/>
            </a:avLst>
          </a:prstGeom>
          <a:noFill/>
          <a:ln w="38100">
            <a:solidFill>
              <a:srgbClr val="CF5331"/>
            </a:solidFill>
            <a:round/>
            <a:headEnd/>
            <a:tailEnd type="triangle" w="med" len="med"/>
          </a:ln>
        </p:spPr>
      </p:cxnSp>
      <p:cxnSp>
        <p:nvCxnSpPr>
          <p:cNvPr id="80937" name="AutoShape 36"/>
          <p:cNvCxnSpPr>
            <a:cxnSpLocks noChangeShapeType="1"/>
            <a:stCxn id="6" idx="3"/>
            <a:endCxn id="8" idx="1"/>
          </p:cNvCxnSpPr>
          <p:nvPr/>
        </p:nvCxnSpPr>
        <p:spPr bwMode="auto">
          <a:xfrm rot="16200000" flipH="1">
            <a:off x="706438" y="3421062"/>
            <a:ext cx="2636838" cy="1363663"/>
          </a:xfrm>
          <a:prstGeom prst="curvedConnector3">
            <a:avLst>
              <a:gd name="adj1" fmla="val 76231"/>
            </a:avLst>
          </a:prstGeom>
          <a:noFill/>
          <a:ln w="38100">
            <a:solidFill>
              <a:srgbClr val="CF5331"/>
            </a:solidFill>
            <a:round/>
            <a:headEnd/>
            <a:tailEnd type="triangle" w="med" len="med"/>
          </a:ln>
        </p:spPr>
      </p:cxnSp>
      <p:sp>
        <p:nvSpPr>
          <p:cNvPr id="80938"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grpSp>
        <p:nvGrpSpPr>
          <p:cNvPr id="80939" name="Group 38"/>
          <p:cNvGrpSpPr>
            <a:grpSpLocks/>
          </p:cNvGrpSpPr>
          <p:nvPr/>
        </p:nvGrpSpPr>
        <p:grpSpPr bwMode="auto">
          <a:xfrm>
            <a:off x="2736850" y="3971925"/>
            <a:ext cx="1103313" cy="1363663"/>
            <a:chOff x="1610" y="2749"/>
            <a:chExt cx="771" cy="953"/>
          </a:xfrm>
        </p:grpSpPr>
        <p:cxnSp>
          <p:nvCxnSpPr>
            <p:cNvPr id="80952" name="AutoShape 39"/>
            <p:cNvCxnSpPr>
              <a:cxnSpLocks noChangeShapeType="1"/>
            </p:cNvCxnSpPr>
            <p:nvPr/>
          </p:nvCxnSpPr>
          <p:spPr bwMode="auto">
            <a:xfrm rot="-5400000">
              <a:off x="1519" y="3203"/>
              <a:ext cx="953" cy="45"/>
            </a:xfrm>
            <a:prstGeom prst="curvedConnector3">
              <a:avLst>
                <a:gd name="adj1" fmla="val 49949"/>
              </a:avLst>
            </a:prstGeom>
            <a:noFill/>
            <a:ln w="38100">
              <a:solidFill>
                <a:schemeClr val="bg1"/>
              </a:solidFill>
              <a:round/>
              <a:headEnd/>
              <a:tailEnd type="triangle" w="med" len="med"/>
            </a:ln>
          </p:spPr>
        </p:cxnSp>
        <p:sp>
          <p:nvSpPr>
            <p:cNvPr id="80953" name="Rectangle 40"/>
            <p:cNvSpPr>
              <a:spLocks noChangeArrowheads="1"/>
            </p:cNvSpPr>
            <p:nvPr/>
          </p:nvSpPr>
          <p:spPr bwMode="auto">
            <a:xfrm>
              <a:off x="1610" y="3203"/>
              <a:ext cx="771" cy="2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grpSp>
      <p:sp>
        <p:nvSpPr>
          <p:cNvPr id="43" name="Oval 41"/>
          <p:cNvSpPr>
            <a:spLocks noChangeArrowheads="1"/>
          </p:cNvSpPr>
          <p:nvPr/>
        </p:nvSpPr>
        <p:spPr bwMode="auto">
          <a:xfrm>
            <a:off x="4848225" y="5130800"/>
            <a:ext cx="1555750"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Database</a:t>
            </a:r>
          </a:p>
        </p:txBody>
      </p:sp>
      <p:cxnSp>
        <p:nvCxnSpPr>
          <p:cNvPr id="80941" name="AutoShape 42"/>
          <p:cNvCxnSpPr>
            <a:cxnSpLocks noChangeShapeType="1"/>
            <a:stCxn id="5" idx="6"/>
            <a:endCxn id="43" idx="2"/>
          </p:cNvCxnSpPr>
          <p:nvPr/>
        </p:nvCxnSpPr>
        <p:spPr bwMode="auto">
          <a:xfrm>
            <a:off x="4100513" y="3681413"/>
            <a:ext cx="747712" cy="1741487"/>
          </a:xfrm>
          <a:prstGeom prst="curvedConnector3">
            <a:avLst>
              <a:gd name="adj1" fmla="val 50000"/>
            </a:avLst>
          </a:prstGeom>
          <a:noFill/>
          <a:ln w="38100">
            <a:solidFill>
              <a:schemeClr val="bg1"/>
            </a:solidFill>
            <a:round/>
            <a:headEnd/>
            <a:tailEnd type="triangle" w="med" len="med"/>
          </a:ln>
        </p:spPr>
      </p:cxnSp>
      <p:cxnSp>
        <p:nvCxnSpPr>
          <p:cNvPr id="80942" name="AutoShape 28"/>
          <p:cNvCxnSpPr>
            <a:cxnSpLocks noChangeShapeType="1"/>
            <a:stCxn id="46" idx="0"/>
            <a:endCxn id="5" idx="4"/>
          </p:cNvCxnSpPr>
          <p:nvPr/>
        </p:nvCxnSpPr>
        <p:spPr bwMode="auto">
          <a:xfrm rot="16200000" flipV="1">
            <a:off x="3082131" y="4210844"/>
            <a:ext cx="1585913" cy="1108075"/>
          </a:xfrm>
          <a:prstGeom prst="curvedConnector3">
            <a:avLst>
              <a:gd name="adj1" fmla="val 64806"/>
            </a:avLst>
          </a:prstGeom>
          <a:noFill/>
          <a:ln w="38100">
            <a:solidFill>
              <a:srgbClr val="CF5331"/>
            </a:solidFill>
            <a:round/>
            <a:headEnd/>
            <a:tailEnd type="triangle" w="med" len="med"/>
          </a:ln>
        </p:spPr>
      </p:cxnSp>
      <p:cxnSp>
        <p:nvCxnSpPr>
          <p:cNvPr id="80943" name="AutoShape 28"/>
          <p:cNvCxnSpPr>
            <a:cxnSpLocks noChangeShapeType="1"/>
            <a:stCxn id="46" idx="0"/>
            <a:endCxn id="5" idx="4"/>
          </p:cNvCxnSpPr>
          <p:nvPr/>
        </p:nvCxnSpPr>
        <p:spPr bwMode="auto">
          <a:xfrm rot="16200000" flipV="1">
            <a:off x="3082131" y="4210844"/>
            <a:ext cx="1585913" cy="1108075"/>
          </a:xfrm>
          <a:prstGeom prst="curvedConnector3">
            <a:avLst>
              <a:gd name="adj1" fmla="val 78056"/>
            </a:avLst>
          </a:prstGeom>
          <a:noFill/>
          <a:ln w="38100">
            <a:solidFill>
              <a:srgbClr val="CF5331"/>
            </a:solidFill>
            <a:round/>
            <a:headEnd/>
            <a:tailEnd type="triangle" w="med" len="med"/>
          </a:ln>
        </p:spPr>
      </p:cxnSp>
      <p:cxnSp>
        <p:nvCxnSpPr>
          <p:cNvPr id="80944" name="AutoShape 14"/>
          <p:cNvCxnSpPr>
            <a:cxnSpLocks noChangeShapeType="1"/>
          </p:cNvCxnSpPr>
          <p:nvPr/>
        </p:nvCxnSpPr>
        <p:spPr bwMode="auto">
          <a:xfrm flipH="1">
            <a:off x="5576888" y="2447925"/>
            <a:ext cx="1054100" cy="2065338"/>
          </a:xfrm>
          <a:prstGeom prst="curvedConnector4">
            <a:avLst>
              <a:gd name="adj1" fmla="val -21667"/>
              <a:gd name="adj2" fmla="val 57065"/>
            </a:avLst>
          </a:prstGeom>
          <a:noFill/>
          <a:ln w="38100">
            <a:solidFill>
              <a:schemeClr val="bg1"/>
            </a:solidFill>
            <a:round/>
            <a:headEnd/>
            <a:tailEnd type="triangle" w="med" len="med"/>
          </a:ln>
        </p:spPr>
      </p:cxnSp>
      <p:cxnSp>
        <p:nvCxnSpPr>
          <p:cNvPr id="80945" name="AutoShape 15"/>
          <p:cNvCxnSpPr>
            <a:cxnSpLocks noChangeShapeType="1"/>
          </p:cNvCxnSpPr>
          <p:nvPr/>
        </p:nvCxnSpPr>
        <p:spPr bwMode="auto">
          <a:xfrm rot="5400000">
            <a:off x="5385594" y="3494882"/>
            <a:ext cx="1209675" cy="827087"/>
          </a:xfrm>
          <a:prstGeom prst="curvedConnector3">
            <a:avLst>
              <a:gd name="adj1" fmla="val 50000"/>
            </a:avLst>
          </a:prstGeom>
          <a:noFill/>
          <a:ln w="38100">
            <a:solidFill>
              <a:schemeClr val="bg1"/>
            </a:solidFill>
            <a:round/>
            <a:headEnd/>
            <a:tailEnd type="triangle" w="med" len="med"/>
          </a:ln>
        </p:spPr>
      </p:cxnSp>
      <p:cxnSp>
        <p:nvCxnSpPr>
          <p:cNvPr id="56" name="Straight Connector 55"/>
          <p:cNvCxnSpPr/>
          <p:nvPr/>
        </p:nvCxnSpPr>
        <p:spPr>
          <a:xfrm flipH="1">
            <a:off x="4976813" y="2447925"/>
            <a:ext cx="96837" cy="2563813"/>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flipV="1">
            <a:off x="3563938" y="1989138"/>
            <a:ext cx="1509712" cy="458787"/>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flipV="1">
            <a:off x="2413000" y="2155825"/>
            <a:ext cx="2660650" cy="292100"/>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9" name="Curved Connector 58"/>
          <p:cNvCxnSpPr/>
          <p:nvPr/>
        </p:nvCxnSpPr>
        <p:spPr>
          <a:xfrm rot="10800000" flipV="1">
            <a:off x="371475" y="2447925"/>
            <a:ext cx="4702175" cy="2563813"/>
          </a:xfrm>
          <a:prstGeom prst="curvedConnector3">
            <a:avLst>
              <a:gd name="adj1" fmla="val 12696"/>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60" name="Curved Connector 59"/>
          <p:cNvCxnSpPr/>
          <p:nvPr/>
        </p:nvCxnSpPr>
        <p:spPr>
          <a:xfrm rot="10800000" flipV="1">
            <a:off x="2413000" y="2447925"/>
            <a:ext cx="2660650" cy="615950"/>
          </a:xfrm>
          <a:prstGeom prst="curvedConnector3">
            <a:avLst>
              <a:gd name="adj1" fmla="val 95962"/>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80951" name="AutoShape 36"/>
          <p:cNvCxnSpPr>
            <a:cxnSpLocks noChangeShapeType="1"/>
          </p:cNvCxnSpPr>
          <p:nvPr/>
        </p:nvCxnSpPr>
        <p:spPr bwMode="auto">
          <a:xfrm rot="10800000" flipH="1" flipV="1">
            <a:off x="855663" y="1863725"/>
            <a:ext cx="1851025" cy="3970338"/>
          </a:xfrm>
          <a:prstGeom prst="curvedConnector4">
            <a:avLst>
              <a:gd name="adj1" fmla="val -25037"/>
              <a:gd name="adj2" fmla="val 101685"/>
            </a:avLst>
          </a:prstGeom>
          <a:noFill/>
          <a:ln w="38100">
            <a:solidFill>
              <a:srgbClr val="CF5331"/>
            </a:solidFill>
            <a:round/>
            <a:headEnd/>
            <a:tailEnd type="triangle" w="med" len="med"/>
          </a:ln>
        </p:spPr>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dirty="0" smtClean="0">
                <a:latin typeface="Arial" charset="0"/>
                <a:cs typeface="Arial" charset="0"/>
              </a:rPr>
              <a:t>Open Access</a:t>
            </a:r>
          </a:p>
        </p:txBody>
      </p:sp>
      <p:sp>
        <p:nvSpPr>
          <p:cNvPr id="23554" name="Content Placeholder 2"/>
          <p:cNvSpPr>
            <a:spLocks noGrp="1"/>
          </p:cNvSpPr>
          <p:nvPr>
            <p:ph idx="1"/>
          </p:nvPr>
        </p:nvSpPr>
        <p:spPr/>
        <p:txBody>
          <a:bodyPr/>
          <a:lstStyle/>
          <a:p>
            <a:r>
              <a:rPr lang="en-GB" dirty="0" smtClean="0">
                <a:latin typeface="Arial" charset="0"/>
                <a:cs typeface="Arial" charset="0"/>
              </a:rPr>
              <a:t>Budapest Declaration</a:t>
            </a:r>
          </a:p>
          <a:p>
            <a:pPr lvl="1"/>
            <a:r>
              <a:rPr lang="en-US" dirty="0" smtClean="0">
                <a:latin typeface="Arial" charset="0"/>
                <a:cs typeface="Arial" charset="0"/>
              </a:rPr>
              <a:t>“... the peer-reviewed journal literature and completely free and unrestricted access to it by all ...”</a:t>
            </a:r>
            <a:endParaRPr lang="en-GB" dirty="0" smtClean="0">
              <a:latin typeface="Arial" charset="0"/>
              <a:cs typeface="Arial" charset="0"/>
            </a:endParaRPr>
          </a:p>
          <a:p>
            <a:r>
              <a:rPr lang="en-GB" dirty="0" smtClean="0">
                <a:latin typeface="Arial" charset="0"/>
                <a:cs typeface="Arial" charset="0"/>
              </a:rPr>
              <a:t>Implications . . . </a:t>
            </a:r>
          </a:p>
          <a:p>
            <a:pPr lvl="1"/>
            <a:r>
              <a:rPr lang="en-GB" dirty="0" smtClean="0">
                <a:latin typeface="Arial" charset="0"/>
                <a:cs typeface="Arial" charset="0"/>
              </a:rPr>
              <a:t>CC-BY to CC-BY-NC-ND</a:t>
            </a:r>
          </a:p>
          <a:p>
            <a:pPr lvl="1"/>
            <a:r>
              <a:rPr lang="en-GB" dirty="0" smtClean="0">
                <a:latin typeface="Arial" charset="0"/>
                <a:cs typeface="Arial" charset="0"/>
              </a:rPr>
              <a:t>What re-use? Commercial? Cure for cancer?</a:t>
            </a:r>
          </a:p>
          <a:p>
            <a:pPr lvl="1"/>
            <a:r>
              <a:rPr lang="en-GB" dirty="0" smtClean="0">
                <a:latin typeface="Arial" charset="0"/>
                <a:cs typeface="Arial" charset="0"/>
              </a:rPr>
              <a:t>Text-mining - data-mining?</a:t>
            </a:r>
          </a:p>
          <a:p>
            <a:pPr lvl="1"/>
            <a:r>
              <a:rPr lang="en-GB" dirty="0" smtClean="0">
                <a:latin typeface="Arial" charset="0"/>
                <a:cs typeface="Arial" charset="0"/>
              </a:rPr>
              <a:t>Data?</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p:txBody>
          <a:bodyPr/>
          <a:lstStyle/>
          <a:p>
            <a:r>
              <a:rPr lang="en-GB" dirty="0" smtClean="0">
                <a:latin typeface="Arial" charset="0"/>
                <a:cs typeface="Arial" charset="0"/>
              </a:rPr>
              <a:t>Researcher’s view from the past. . . </a:t>
            </a:r>
          </a:p>
        </p:txBody>
      </p:sp>
      <p:sp>
        <p:nvSpPr>
          <p:cNvPr id="5" name="Oval 2"/>
          <p:cNvSpPr>
            <a:spLocks noChangeArrowheads="1"/>
          </p:cNvSpPr>
          <p:nvPr/>
        </p:nvSpPr>
        <p:spPr bwMode="auto">
          <a:xfrm>
            <a:off x="2543175" y="3389313"/>
            <a:ext cx="1557338"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4425" y="2286000"/>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8088" y="5335588"/>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0" y="2155825"/>
            <a:ext cx="1557338" cy="58261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endParaRPr lang="en-GB" altLang="en-US" sz="1400" i="1" dirty="0">
              <a:solidFill>
                <a:schemeClr val="bg1"/>
              </a:solidFill>
              <a:latin typeface="+mn-lt"/>
            </a:endParaRPr>
          </a:p>
        </p:txBody>
      </p:sp>
      <p:cxnSp>
        <p:nvCxnSpPr>
          <p:cNvPr id="82950" name="AutoShape 12"/>
          <p:cNvCxnSpPr>
            <a:cxnSpLocks noChangeShapeType="1"/>
            <a:stCxn id="7" idx="2"/>
            <a:endCxn id="8" idx="2"/>
          </p:cNvCxnSpPr>
          <p:nvPr/>
        </p:nvCxnSpPr>
        <p:spPr bwMode="auto">
          <a:xfrm rot="10800000" flipH="1" flipV="1">
            <a:off x="855663" y="1863725"/>
            <a:ext cx="1622425" cy="3763963"/>
          </a:xfrm>
          <a:prstGeom prst="curvedConnector3">
            <a:avLst>
              <a:gd name="adj1" fmla="val -12699"/>
            </a:avLst>
          </a:prstGeom>
          <a:noFill/>
          <a:ln w="38100">
            <a:solidFill>
              <a:srgbClr val="CF5331"/>
            </a:solidFill>
            <a:round/>
            <a:headEnd/>
            <a:tailEnd type="triangle" w="med" len="med"/>
          </a:ln>
        </p:spPr>
      </p:cxnSp>
      <p:cxnSp>
        <p:nvCxnSpPr>
          <p:cNvPr id="82951" name="AutoShape 13"/>
          <p:cNvCxnSpPr>
            <a:cxnSpLocks noChangeShapeType="1"/>
            <a:stCxn id="6" idx="2"/>
            <a:endCxn id="8" idx="2"/>
          </p:cNvCxnSpPr>
          <p:nvPr/>
        </p:nvCxnSpPr>
        <p:spPr bwMode="auto">
          <a:xfrm rot="10800000" flipH="1" flipV="1">
            <a:off x="1114425" y="2578100"/>
            <a:ext cx="1363663" cy="3049588"/>
          </a:xfrm>
          <a:prstGeom prst="curvedConnector3">
            <a:avLst>
              <a:gd name="adj1" fmla="val -15111"/>
            </a:avLst>
          </a:prstGeom>
          <a:noFill/>
          <a:ln w="38100">
            <a:solidFill>
              <a:srgbClr val="CF5331"/>
            </a:solidFill>
            <a:round/>
            <a:headEnd/>
            <a:tailEnd type="triangle" w="med" len="med"/>
          </a:ln>
        </p:spPr>
      </p:cxnSp>
      <p:cxnSp>
        <p:nvCxnSpPr>
          <p:cNvPr id="82952" name="AutoShape 19"/>
          <p:cNvCxnSpPr>
            <a:cxnSpLocks noChangeShapeType="1"/>
            <a:stCxn id="5" idx="6"/>
            <a:endCxn id="9" idx="2"/>
          </p:cNvCxnSpPr>
          <p:nvPr/>
        </p:nvCxnSpPr>
        <p:spPr bwMode="auto">
          <a:xfrm flipV="1">
            <a:off x="4100513" y="2447925"/>
            <a:ext cx="973137" cy="1233488"/>
          </a:xfrm>
          <a:prstGeom prst="curvedConnector3">
            <a:avLst>
              <a:gd name="adj1" fmla="val 50000"/>
            </a:avLst>
          </a:prstGeom>
          <a:noFill/>
          <a:ln w="38100">
            <a:solidFill>
              <a:schemeClr val="bg1"/>
            </a:solidFill>
            <a:round/>
            <a:headEnd/>
            <a:tailEnd type="triangle" w="med" len="med"/>
          </a:ln>
        </p:spPr>
      </p:cxnSp>
      <p:sp>
        <p:nvSpPr>
          <p:cNvPr id="82953" name="Line 25"/>
          <p:cNvSpPr>
            <a:spLocks noChangeShapeType="1"/>
          </p:cNvSpPr>
          <p:nvPr/>
        </p:nvSpPr>
        <p:spPr bwMode="auto">
          <a:xfrm>
            <a:off x="6632575" y="2416175"/>
            <a:ext cx="1751013" cy="0"/>
          </a:xfrm>
          <a:prstGeom prst="line">
            <a:avLst/>
          </a:prstGeom>
          <a:noFill/>
          <a:ln w="38100">
            <a:solidFill>
              <a:schemeClr val="bg1"/>
            </a:solidFill>
            <a:round/>
            <a:headEnd/>
            <a:tailEnd type="triangle" w="med" len="med"/>
          </a:ln>
        </p:spPr>
        <p:txBody>
          <a:bodyPr/>
          <a:lstStyle/>
          <a:p>
            <a:endParaRPr lang="en-US" dirty="0"/>
          </a:p>
        </p:txBody>
      </p:sp>
      <p:cxnSp>
        <p:nvCxnSpPr>
          <p:cNvPr id="82954" name="AutoShape 28"/>
          <p:cNvCxnSpPr>
            <a:cxnSpLocks noChangeShapeType="1"/>
            <a:stCxn id="8" idx="6"/>
            <a:endCxn id="5" idx="4"/>
          </p:cNvCxnSpPr>
          <p:nvPr/>
        </p:nvCxnSpPr>
        <p:spPr bwMode="auto">
          <a:xfrm flipH="1" flipV="1">
            <a:off x="3321050" y="3971925"/>
            <a:ext cx="714375" cy="1655763"/>
          </a:xfrm>
          <a:prstGeom prst="curvedConnector4">
            <a:avLst>
              <a:gd name="adj1" fmla="val -28856"/>
              <a:gd name="adj2" fmla="val 58861"/>
            </a:avLst>
          </a:prstGeom>
          <a:noFill/>
          <a:ln w="38100">
            <a:solidFill>
              <a:srgbClr val="CF5331"/>
            </a:solidFill>
            <a:round/>
            <a:headEnd/>
            <a:tailEnd type="triangle" w="med" len="med"/>
          </a:ln>
        </p:spPr>
      </p:cxnSp>
      <p:sp>
        <p:nvSpPr>
          <p:cNvPr id="82955" name="Rectangle 37"/>
          <p:cNvSpPr>
            <a:spLocks noChangeArrowheads="1"/>
          </p:cNvSpPr>
          <p:nvPr/>
        </p:nvSpPr>
        <p:spPr bwMode="auto">
          <a:xfrm>
            <a:off x="557213" y="3649663"/>
            <a:ext cx="1206500" cy="323850"/>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sp>
        <p:nvSpPr>
          <p:cNvPr id="7" name="Oval 4"/>
          <p:cNvSpPr>
            <a:spLocks noChangeArrowheads="1"/>
          </p:cNvSpPr>
          <p:nvPr/>
        </p:nvSpPr>
        <p:spPr bwMode="auto">
          <a:xfrm>
            <a:off x="855663" y="1571625"/>
            <a:ext cx="1557337" cy="584200"/>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Oval 4"/>
          <p:cNvSpPr>
            <a:spLocks noChangeArrowheads="1"/>
          </p:cNvSpPr>
          <p:nvPr/>
        </p:nvSpPr>
        <p:spPr bwMode="auto">
          <a:xfrm>
            <a:off x="3030538" y="1249363"/>
            <a:ext cx="1557337" cy="582612"/>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REF</a:t>
            </a:r>
          </a:p>
        </p:txBody>
      </p:sp>
      <p:sp>
        <p:nvSpPr>
          <p:cNvPr id="84994" name="Title 1"/>
          <p:cNvSpPr>
            <a:spLocks noGrp="1"/>
          </p:cNvSpPr>
          <p:nvPr>
            <p:ph type="title"/>
          </p:nvPr>
        </p:nvSpPr>
        <p:spPr/>
        <p:txBody>
          <a:bodyPr/>
          <a:lstStyle/>
          <a:p>
            <a:r>
              <a:rPr lang="en-GB" dirty="0" smtClean="0">
                <a:latin typeface="Arial" charset="0"/>
                <a:cs typeface="Arial" charset="0"/>
              </a:rPr>
              <a:t>Researcher’s view . . . </a:t>
            </a:r>
          </a:p>
        </p:txBody>
      </p:sp>
      <p:grpSp>
        <p:nvGrpSpPr>
          <p:cNvPr id="84995" name="Group 2"/>
          <p:cNvGrpSpPr>
            <a:grpSpLocks/>
          </p:cNvGrpSpPr>
          <p:nvPr/>
        </p:nvGrpSpPr>
        <p:grpSpPr bwMode="auto">
          <a:xfrm>
            <a:off x="371475" y="1541463"/>
            <a:ext cx="8012113" cy="4454525"/>
            <a:chOff x="370704" y="1540837"/>
            <a:chExt cx="8013442" cy="4454629"/>
          </a:xfrm>
        </p:grpSpPr>
        <p:cxnSp>
          <p:nvCxnSpPr>
            <p:cNvPr id="84996" name="AutoShape 11"/>
            <p:cNvCxnSpPr>
              <a:cxnSpLocks noChangeShapeType="1"/>
              <a:stCxn id="50" idx="4"/>
            </p:cNvCxnSpPr>
            <p:nvPr/>
          </p:nvCxnSpPr>
          <p:spPr bwMode="auto">
            <a:xfrm rot="5400000">
              <a:off x="2787044" y="2367128"/>
              <a:ext cx="1555990" cy="487240"/>
            </a:xfrm>
            <a:prstGeom prst="curvedConnector3">
              <a:avLst>
                <a:gd name="adj1" fmla="val 50000"/>
              </a:avLst>
            </a:prstGeom>
            <a:noFill/>
            <a:ln w="38100">
              <a:solidFill>
                <a:schemeClr val="bg1"/>
              </a:solidFill>
              <a:round/>
              <a:headEnd/>
              <a:tailEnd type="triangle" w="med" len="med"/>
            </a:ln>
          </p:spPr>
        </p:cxnSp>
        <p:cxnSp>
          <p:nvCxnSpPr>
            <p:cNvPr id="84997" name="AutoShape 11"/>
            <p:cNvCxnSpPr>
              <a:cxnSpLocks noChangeShapeType="1"/>
              <a:stCxn id="50" idx="2"/>
            </p:cNvCxnSpPr>
            <p:nvPr/>
          </p:nvCxnSpPr>
          <p:spPr bwMode="auto">
            <a:xfrm rot="10800000" flipV="1">
              <a:off x="2478586" y="1540837"/>
              <a:ext cx="551633" cy="4087353"/>
            </a:xfrm>
            <a:prstGeom prst="curvedConnector3">
              <a:avLst>
                <a:gd name="adj1" fmla="val 531208"/>
              </a:avLst>
            </a:prstGeom>
            <a:noFill/>
            <a:ln w="38100">
              <a:solidFill>
                <a:schemeClr val="bg1"/>
              </a:solidFill>
              <a:round/>
              <a:headEnd/>
              <a:tailEnd type="triangle" w="med" len="med"/>
            </a:ln>
          </p:spPr>
        </p:cxnSp>
        <p:sp>
          <p:nvSpPr>
            <p:cNvPr id="46" name="Oval 5"/>
            <p:cNvSpPr>
              <a:spLocks noChangeArrowheads="1"/>
            </p:cNvSpPr>
            <p:nvPr/>
          </p:nvSpPr>
          <p:spPr bwMode="auto">
            <a:xfrm>
              <a:off x="3844730" y="5558893"/>
              <a:ext cx="1167007" cy="43657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200" dirty="0">
                  <a:solidFill>
                    <a:schemeClr val="bg1"/>
                  </a:solidFill>
                  <a:latin typeface="+mn-lt"/>
                </a:rPr>
                <a:t>Institutional </a:t>
              </a:r>
            </a:p>
            <a:p>
              <a:pPr algn="ctr" fontAlgn="auto">
                <a:spcBef>
                  <a:spcPts val="0"/>
                </a:spcBef>
                <a:spcAft>
                  <a:spcPts val="0"/>
                </a:spcAft>
                <a:defRPr/>
              </a:pPr>
              <a:r>
                <a:rPr lang="en-GB" altLang="en-US" sz="1200" dirty="0">
                  <a:solidFill>
                    <a:schemeClr val="bg1"/>
                  </a:solidFill>
                  <a:latin typeface="+mn-lt"/>
                </a:rPr>
                <a:t>OA Fund</a:t>
              </a:r>
            </a:p>
          </p:txBody>
        </p:sp>
        <p:cxnSp>
          <p:nvCxnSpPr>
            <p:cNvPr id="84999" name="AutoShape 22"/>
            <p:cNvCxnSpPr>
              <a:cxnSpLocks noChangeShapeType="1"/>
              <a:stCxn id="85021" idx="6"/>
              <a:endCxn id="11" idx="2"/>
            </p:cNvCxnSpPr>
            <p:nvPr/>
          </p:nvCxnSpPr>
          <p:spPr bwMode="auto">
            <a:xfrm flipV="1">
              <a:off x="4749514" y="3810875"/>
              <a:ext cx="1558313" cy="520868"/>
            </a:xfrm>
            <a:prstGeom prst="curvedConnector3">
              <a:avLst>
                <a:gd name="adj1" fmla="val 49954"/>
              </a:avLst>
            </a:prstGeom>
            <a:noFill/>
            <a:ln w="57150">
              <a:solidFill>
                <a:schemeClr val="bg1"/>
              </a:solidFill>
              <a:round/>
              <a:headEnd/>
              <a:tailEnd type="triangle" w="med" len="med"/>
            </a:ln>
          </p:spPr>
        </p:cxnSp>
        <p:cxnSp>
          <p:nvCxnSpPr>
            <p:cNvPr id="85000" name="AutoShape 23"/>
            <p:cNvCxnSpPr>
              <a:cxnSpLocks noChangeShapeType="1"/>
              <a:stCxn id="85021" idx="6"/>
              <a:endCxn id="12" idx="2"/>
            </p:cNvCxnSpPr>
            <p:nvPr/>
          </p:nvCxnSpPr>
          <p:spPr bwMode="auto">
            <a:xfrm>
              <a:off x="4749514" y="4331743"/>
              <a:ext cx="583831" cy="387790"/>
            </a:xfrm>
            <a:prstGeom prst="curvedConnector3">
              <a:avLst>
                <a:gd name="adj1" fmla="val 49755"/>
              </a:avLst>
            </a:prstGeom>
            <a:noFill/>
            <a:ln w="76200">
              <a:solidFill>
                <a:schemeClr val="bg1"/>
              </a:solidFill>
              <a:round/>
              <a:headEnd/>
              <a:tailEnd type="triangle" w="med" len="med"/>
            </a:ln>
          </p:spPr>
        </p:cxnSp>
        <p:cxnSp>
          <p:nvCxnSpPr>
            <p:cNvPr id="85001" name="AutoShape 36"/>
            <p:cNvCxnSpPr>
              <a:cxnSpLocks noChangeShapeType="1"/>
            </p:cNvCxnSpPr>
            <p:nvPr/>
          </p:nvCxnSpPr>
          <p:spPr bwMode="auto">
            <a:xfrm rot="16200000" flipH="1">
              <a:off x="488542" y="3638146"/>
              <a:ext cx="2844386" cy="1135703"/>
            </a:xfrm>
            <a:prstGeom prst="curvedConnector2">
              <a:avLst/>
            </a:prstGeom>
            <a:noFill/>
            <a:ln w="38100">
              <a:solidFill>
                <a:srgbClr val="CF5331"/>
              </a:solidFill>
              <a:round/>
              <a:headEnd/>
              <a:tailEnd type="triangle" w="med" len="med"/>
            </a:ln>
          </p:spPr>
        </p:cxnSp>
        <p:cxnSp>
          <p:nvCxnSpPr>
            <p:cNvPr id="85002" name="AutoShape 30"/>
            <p:cNvCxnSpPr>
              <a:cxnSpLocks noChangeShapeType="1"/>
              <a:stCxn id="5" idx="4"/>
              <a:endCxn id="9" idx="2"/>
            </p:cNvCxnSpPr>
            <p:nvPr/>
          </p:nvCxnSpPr>
          <p:spPr bwMode="auto">
            <a:xfrm rot="5400000" flipH="1" flipV="1">
              <a:off x="3435180" y="2333412"/>
              <a:ext cx="1525401" cy="1752923"/>
            </a:xfrm>
            <a:prstGeom prst="curvedConnector4">
              <a:avLst>
                <a:gd name="adj1" fmla="val -13509"/>
                <a:gd name="adj2" fmla="val 58935"/>
              </a:avLst>
            </a:prstGeom>
            <a:noFill/>
            <a:ln w="38100">
              <a:solidFill>
                <a:srgbClr val="CF5331"/>
              </a:solidFill>
              <a:round/>
              <a:headEnd/>
              <a:tailEnd type="triangle" w="med" len="med"/>
            </a:ln>
          </p:spPr>
        </p:cxnSp>
        <p:sp>
          <p:nvSpPr>
            <p:cNvPr id="5" name="Oval 2"/>
            <p:cNvSpPr>
              <a:spLocks noChangeArrowheads="1"/>
            </p:cNvSpPr>
            <p:nvPr/>
          </p:nvSpPr>
          <p:spPr bwMode="auto">
            <a:xfrm>
              <a:off x="2542764" y="3388730"/>
              <a:ext cx="1557596"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 name="Oval 3"/>
            <p:cNvSpPr>
              <a:spLocks noChangeArrowheads="1"/>
            </p:cNvSpPr>
            <p:nvPr/>
          </p:nvSpPr>
          <p:spPr bwMode="auto">
            <a:xfrm>
              <a:off x="1115365" y="2285391"/>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8" name="Oval 5"/>
            <p:cNvSpPr>
              <a:spLocks noChangeArrowheads="1"/>
            </p:cNvSpPr>
            <p:nvPr/>
          </p:nvSpPr>
          <p:spPr bwMode="auto">
            <a:xfrm>
              <a:off x="2479254" y="5336638"/>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9" name="Oval 6"/>
            <p:cNvSpPr>
              <a:spLocks noChangeArrowheads="1"/>
            </p:cNvSpPr>
            <p:nvPr/>
          </p:nvSpPr>
          <p:spPr bwMode="auto">
            <a:xfrm>
              <a:off x="5073659" y="2155213"/>
              <a:ext cx="1557596"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0" name="Oval 7"/>
            <p:cNvSpPr>
              <a:spLocks noChangeArrowheads="1"/>
            </p:cNvSpPr>
            <p:nvPr/>
          </p:nvSpPr>
          <p:spPr bwMode="auto">
            <a:xfrm>
              <a:off x="5073659" y="2804517"/>
              <a:ext cx="1557596"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1" name="Oval 8"/>
            <p:cNvSpPr>
              <a:spLocks noChangeArrowheads="1"/>
            </p:cNvSpPr>
            <p:nvPr/>
          </p:nvSpPr>
          <p:spPr bwMode="auto">
            <a:xfrm>
              <a:off x="6307352" y="3518908"/>
              <a:ext cx="1557595"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2" name="Oval 9"/>
            <p:cNvSpPr>
              <a:spLocks noChangeArrowheads="1"/>
            </p:cNvSpPr>
            <p:nvPr/>
          </p:nvSpPr>
          <p:spPr bwMode="auto">
            <a:xfrm>
              <a:off x="5334052" y="4426979"/>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85010" name="AutoShape 10"/>
            <p:cNvCxnSpPr>
              <a:cxnSpLocks noChangeShapeType="1"/>
              <a:stCxn id="6" idx="6"/>
              <a:endCxn id="5" idx="0"/>
            </p:cNvCxnSpPr>
            <p:nvPr/>
          </p:nvCxnSpPr>
          <p:spPr bwMode="auto">
            <a:xfrm>
              <a:off x="2671764" y="2577390"/>
              <a:ext cx="649655" cy="811353"/>
            </a:xfrm>
            <a:prstGeom prst="curvedConnector2">
              <a:avLst/>
            </a:prstGeom>
            <a:noFill/>
            <a:ln w="38100">
              <a:solidFill>
                <a:schemeClr val="bg1"/>
              </a:solidFill>
              <a:round/>
              <a:headEnd/>
              <a:tailEnd type="triangle" w="med" len="med"/>
            </a:ln>
          </p:spPr>
        </p:cxnSp>
        <p:cxnSp>
          <p:nvCxnSpPr>
            <p:cNvPr id="85011" name="AutoShape 11"/>
            <p:cNvCxnSpPr>
              <a:cxnSpLocks noChangeShapeType="1"/>
              <a:stCxn id="7" idx="6"/>
              <a:endCxn id="5" idx="0"/>
            </p:cNvCxnSpPr>
            <p:nvPr/>
          </p:nvCxnSpPr>
          <p:spPr bwMode="auto">
            <a:xfrm>
              <a:off x="2412761" y="1863342"/>
              <a:ext cx="908657" cy="1525401"/>
            </a:xfrm>
            <a:prstGeom prst="curvedConnector2">
              <a:avLst/>
            </a:prstGeom>
            <a:noFill/>
            <a:ln w="38100">
              <a:solidFill>
                <a:schemeClr val="bg1"/>
              </a:solidFill>
              <a:round/>
              <a:headEnd/>
              <a:tailEnd type="triangle" w="med" len="med"/>
            </a:ln>
          </p:spPr>
        </p:cxnSp>
        <p:cxnSp>
          <p:nvCxnSpPr>
            <p:cNvPr id="85012" name="AutoShape 12"/>
            <p:cNvCxnSpPr>
              <a:cxnSpLocks noChangeShapeType="1"/>
              <a:stCxn id="7" idx="2"/>
              <a:endCxn id="8" idx="2"/>
            </p:cNvCxnSpPr>
            <p:nvPr/>
          </p:nvCxnSpPr>
          <p:spPr bwMode="auto">
            <a:xfrm rot="10800000" flipH="1" flipV="1">
              <a:off x="855880" y="1863342"/>
              <a:ext cx="1622706" cy="3764848"/>
            </a:xfrm>
            <a:prstGeom prst="curvedConnector3">
              <a:avLst>
                <a:gd name="adj1" fmla="val -12699"/>
              </a:avLst>
            </a:prstGeom>
            <a:noFill/>
            <a:ln w="38100">
              <a:solidFill>
                <a:srgbClr val="CF5331"/>
              </a:solidFill>
              <a:round/>
              <a:headEnd/>
              <a:tailEnd type="triangle" w="med" len="med"/>
            </a:ln>
          </p:spPr>
        </p:cxnSp>
        <p:cxnSp>
          <p:nvCxnSpPr>
            <p:cNvPr id="85013" name="AutoShape 13"/>
            <p:cNvCxnSpPr>
              <a:cxnSpLocks noChangeShapeType="1"/>
              <a:stCxn id="6" idx="2"/>
              <a:endCxn id="8" idx="2"/>
            </p:cNvCxnSpPr>
            <p:nvPr/>
          </p:nvCxnSpPr>
          <p:spPr bwMode="auto">
            <a:xfrm rot="10800000" flipH="1" flipV="1">
              <a:off x="1114882" y="2577390"/>
              <a:ext cx="1363703" cy="3050801"/>
            </a:xfrm>
            <a:prstGeom prst="curvedConnector3">
              <a:avLst>
                <a:gd name="adj1" fmla="val -15111"/>
              </a:avLst>
            </a:prstGeom>
            <a:noFill/>
            <a:ln w="38100">
              <a:solidFill>
                <a:srgbClr val="CF5331"/>
              </a:solidFill>
              <a:round/>
              <a:headEnd/>
              <a:tailEnd type="triangle" w="med" len="med"/>
            </a:ln>
          </p:spPr>
        </p:cxnSp>
        <p:cxnSp>
          <p:nvCxnSpPr>
            <p:cNvPr id="85014" name="AutoShape 14"/>
            <p:cNvCxnSpPr>
              <a:cxnSpLocks noChangeShapeType="1"/>
              <a:stCxn id="85023" idx="0"/>
              <a:endCxn id="11" idx="0"/>
            </p:cNvCxnSpPr>
            <p:nvPr/>
          </p:nvCxnSpPr>
          <p:spPr bwMode="auto">
            <a:xfrm rot="16200000" flipH="1">
              <a:off x="6307827" y="2740519"/>
              <a:ext cx="1103268" cy="453614"/>
            </a:xfrm>
            <a:prstGeom prst="curvedConnector3">
              <a:avLst>
                <a:gd name="adj1" fmla="val 50000"/>
              </a:avLst>
            </a:prstGeom>
            <a:noFill/>
            <a:ln w="38100">
              <a:solidFill>
                <a:schemeClr val="bg1"/>
              </a:solidFill>
              <a:round/>
              <a:headEnd/>
              <a:tailEnd type="triangle" w="med" len="med"/>
            </a:ln>
          </p:spPr>
        </p:cxnSp>
        <p:cxnSp>
          <p:nvCxnSpPr>
            <p:cNvPr id="85015" name="AutoShape 15"/>
            <p:cNvCxnSpPr>
              <a:cxnSpLocks noChangeShapeType="1"/>
              <a:stCxn id="10" idx="6"/>
              <a:endCxn id="11" idx="0"/>
            </p:cNvCxnSpPr>
            <p:nvPr/>
          </p:nvCxnSpPr>
          <p:spPr bwMode="auto">
            <a:xfrm>
              <a:off x="6631224" y="3096828"/>
              <a:ext cx="455044" cy="422132"/>
            </a:xfrm>
            <a:prstGeom prst="curvedConnector2">
              <a:avLst/>
            </a:prstGeom>
            <a:noFill/>
            <a:ln w="38100">
              <a:solidFill>
                <a:schemeClr val="bg1"/>
              </a:solidFill>
              <a:round/>
              <a:headEnd/>
              <a:tailEnd type="triangle" w="med" len="med"/>
            </a:ln>
          </p:spPr>
        </p:cxnSp>
        <p:cxnSp>
          <p:nvCxnSpPr>
            <p:cNvPr id="85016" name="AutoShape 16"/>
            <p:cNvCxnSpPr>
              <a:cxnSpLocks noChangeShapeType="1"/>
              <a:stCxn id="5" idx="6"/>
              <a:endCxn id="85021" idx="2"/>
            </p:cNvCxnSpPr>
            <p:nvPr/>
          </p:nvCxnSpPr>
          <p:spPr bwMode="auto">
            <a:xfrm>
              <a:off x="4099860" y="3680658"/>
              <a:ext cx="324828" cy="651085"/>
            </a:xfrm>
            <a:prstGeom prst="curvedConnector3">
              <a:avLst>
                <a:gd name="adj1" fmla="val 49778"/>
              </a:avLst>
            </a:prstGeom>
            <a:noFill/>
            <a:ln w="76200">
              <a:solidFill>
                <a:schemeClr val="bg1"/>
              </a:solidFill>
              <a:round/>
              <a:headEnd/>
              <a:tailEnd type="triangle" w="med" len="med"/>
            </a:ln>
          </p:spPr>
        </p:cxnSp>
        <p:cxnSp>
          <p:nvCxnSpPr>
            <p:cNvPr id="85017" name="AutoShape 17"/>
            <p:cNvCxnSpPr>
              <a:cxnSpLocks noChangeShapeType="1"/>
              <a:stCxn id="85020" idx="6"/>
              <a:endCxn id="10" idx="2"/>
            </p:cNvCxnSpPr>
            <p:nvPr/>
          </p:nvCxnSpPr>
          <p:spPr bwMode="auto">
            <a:xfrm>
              <a:off x="4685122" y="2773431"/>
              <a:ext cx="389220" cy="323396"/>
            </a:xfrm>
            <a:prstGeom prst="curvedConnector3">
              <a:avLst>
                <a:gd name="adj1" fmla="val 49634"/>
              </a:avLst>
            </a:prstGeom>
            <a:noFill/>
            <a:ln w="38100">
              <a:solidFill>
                <a:schemeClr val="bg1"/>
              </a:solidFill>
              <a:round/>
              <a:headEnd/>
              <a:tailEnd type="triangle" w="med" len="med"/>
            </a:ln>
          </p:spPr>
        </p:cxnSp>
        <p:cxnSp>
          <p:nvCxnSpPr>
            <p:cNvPr id="85018" name="AutoShape 18"/>
            <p:cNvCxnSpPr>
              <a:cxnSpLocks noChangeShapeType="1"/>
              <a:stCxn id="85020" idx="6"/>
              <a:endCxn id="9" idx="2"/>
            </p:cNvCxnSpPr>
            <p:nvPr/>
          </p:nvCxnSpPr>
          <p:spPr bwMode="auto">
            <a:xfrm flipV="1">
              <a:off x="4685122" y="2447173"/>
              <a:ext cx="389220" cy="326258"/>
            </a:xfrm>
            <a:prstGeom prst="curvedConnector3">
              <a:avLst>
                <a:gd name="adj1" fmla="val 61028"/>
              </a:avLst>
            </a:prstGeom>
            <a:noFill/>
            <a:ln w="38100">
              <a:solidFill>
                <a:schemeClr val="bg1"/>
              </a:solidFill>
              <a:round/>
              <a:headEnd/>
              <a:tailEnd type="triangle" w="med" len="med"/>
            </a:ln>
          </p:spPr>
        </p:cxnSp>
        <p:cxnSp>
          <p:nvCxnSpPr>
            <p:cNvPr id="85019" name="AutoShape 19"/>
            <p:cNvCxnSpPr>
              <a:cxnSpLocks noChangeShapeType="1"/>
              <a:stCxn id="5" idx="6"/>
              <a:endCxn id="85020" idx="2"/>
            </p:cNvCxnSpPr>
            <p:nvPr/>
          </p:nvCxnSpPr>
          <p:spPr bwMode="auto">
            <a:xfrm flipV="1">
              <a:off x="4099860" y="2773431"/>
              <a:ext cx="260434" cy="907227"/>
            </a:xfrm>
            <a:prstGeom prst="curvedConnector3">
              <a:avLst>
                <a:gd name="adj1" fmla="val 50000"/>
              </a:avLst>
            </a:prstGeom>
            <a:noFill/>
            <a:ln w="38100">
              <a:solidFill>
                <a:schemeClr val="bg1"/>
              </a:solidFill>
              <a:round/>
              <a:headEnd/>
              <a:tailEnd type="triangle" w="med" len="med"/>
            </a:ln>
          </p:spPr>
        </p:cxnSp>
        <p:sp>
          <p:nvSpPr>
            <p:cNvPr id="85020" name="Oval 20"/>
            <p:cNvSpPr>
              <a:spLocks noChangeArrowheads="1"/>
            </p:cNvSpPr>
            <p:nvPr/>
          </p:nvSpPr>
          <p:spPr bwMode="auto">
            <a:xfrm>
              <a:off x="4360294" y="2610302"/>
              <a:ext cx="324828" cy="324827"/>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85021" name="Oval 21"/>
            <p:cNvSpPr>
              <a:spLocks noChangeArrowheads="1"/>
            </p:cNvSpPr>
            <p:nvPr/>
          </p:nvSpPr>
          <p:spPr bwMode="auto">
            <a:xfrm>
              <a:off x="4424687" y="4168614"/>
              <a:ext cx="324827" cy="32482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85022" name="Line 24"/>
            <p:cNvSpPr>
              <a:spLocks noChangeShapeType="1"/>
            </p:cNvSpPr>
            <p:nvPr/>
          </p:nvSpPr>
          <p:spPr bwMode="auto">
            <a:xfrm>
              <a:off x="6891658" y="4686621"/>
              <a:ext cx="1492488" cy="0"/>
            </a:xfrm>
            <a:prstGeom prst="line">
              <a:avLst/>
            </a:prstGeom>
            <a:noFill/>
            <a:ln w="38100">
              <a:solidFill>
                <a:schemeClr val="bg1"/>
              </a:solidFill>
              <a:round/>
              <a:headEnd/>
              <a:tailEnd type="triangle" w="med" len="med"/>
            </a:ln>
          </p:spPr>
          <p:txBody>
            <a:bodyPr/>
            <a:lstStyle/>
            <a:p>
              <a:endParaRPr lang="en-US" dirty="0"/>
            </a:p>
          </p:txBody>
        </p:sp>
        <p:sp>
          <p:nvSpPr>
            <p:cNvPr id="85023" name="Line 25"/>
            <p:cNvSpPr>
              <a:spLocks noChangeShapeType="1"/>
            </p:cNvSpPr>
            <p:nvPr/>
          </p:nvSpPr>
          <p:spPr bwMode="auto">
            <a:xfrm>
              <a:off x="6632654" y="2415692"/>
              <a:ext cx="1751492" cy="0"/>
            </a:xfrm>
            <a:prstGeom prst="line">
              <a:avLst/>
            </a:prstGeom>
            <a:noFill/>
            <a:ln w="38100">
              <a:solidFill>
                <a:schemeClr val="bg1"/>
              </a:solidFill>
              <a:round/>
              <a:headEnd/>
              <a:tailEnd type="triangle" w="med" len="med"/>
            </a:ln>
          </p:spPr>
          <p:txBody>
            <a:bodyPr/>
            <a:lstStyle/>
            <a:p>
              <a:endParaRPr lang="en-US" dirty="0"/>
            </a:p>
          </p:txBody>
        </p:sp>
        <p:sp>
          <p:nvSpPr>
            <p:cNvPr id="85024" name="Line 26"/>
            <p:cNvSpPr>
              <a:spLocks noChangeShapeType="1"/>
            </p:cNvSpPr>
            <p:nvPr/>
          </p:nvSpPr>
          <p:spPr bwMode="auto">
            <a:xfrm>
              <a:off x="6632654" y="3063915"/>
              <a:ext cx="1751492" cy="0"/>
            </a:xfrm>
            <a:prstGeom prst="line">
              <a:avLst/>
            </a:prstGeom>
            <a:noFill/>
            <a:ln w="38100">
              <a:solidFill>
                <a:schemeClr val="bg1"/>
              </a:solidFill>
              <a:round/>
              <a:headEnd/>
              <a:tailEnd type="triangle" w="med" len="med"/>
            </a:ln>
          </p:spPr>
          <p:txBody>
            <a:bodyPr/>
            <a:lstStyle/>
            <a:p>
              <a:endParaRPr lang="en-US" dirty="0"/>
            </a:p>
          </p:txBody>
        </p:sp>
        <p:sp>
          <p:nvSpPr>
            <p:cNvPr id="85025" name="Line 27"/>
            <p:cNvSpPr>
              <a:spLocks noChangeShapeType="1"/>
            </p:cNvSpPr>
            <p:nvPr/>
          </p:nvSpPr>
          <p:spPr bwMode="auto">
            <a:xfrm>
              <a:off x="7864709" y="3777963"/>
              <a:ext cx="519437" cy="0"/>
            </a:xfrm>
            <a:prstGeom prst="line">
              <a:avLst/>
            </a:prstGeom>
            <a:noFill/>
            <a:ln w="38100">
              <a:solidFill>
                <a:schemeClr val="bg1"/>
              </a:solidFill>
              <a:round/>
              <a:headEnd/>
              <a:tailEnd type="triangle" w="med" len="med"/>
            </a:ln>
          </p:spPr>
          <p:txBody>
            <a:bodyPr/>
            <a:lstStyle/>
            <a:p>
              <a:endParaRPr lang="en-US" dirty="0"/>
            </a:p>
          </p:txBody>
        </p:sp>
        <p:cxnSp>
          <p:nvCxnSpPr>
            <p:cNvPr id="85026" name="AutoShape 28"/>
            <p:cNvCxnSpPr>
              <a:cxnSpLocks noChangeShapeType="1"/>
              <a:stCxn id="8" idx="6"/>
              <a:endCxn id="5" idx="4"/>
            </p:cNvCxnSpPr>
            <p:nvPr/>
          </p:nvCxnSpPr>
          <p:spPr bwMode="auto">
            <a:xfrm flipH="1" flipV="1">
              <a:off x="3321419" y="3972573"/>
              <a:ext cx="714048" cy="1655617"/>
            </a:xfrm>
            <a:prstGeom prst="curvedConnector4">
              <a:avLst>
                <a:gd name="adj1" fmla="val -28856"/>
                <a:gd name="adj2" fmla="val 58861"/>
              </a:avLst>
            </a:prstGeom>
            <a:noFill/>
            <a:ln w="38100">
              <a:solidFill>
                <a:srgbClr val="CF5331"/>
              </a:solidFill>
              <a:round/>
              <a:headEnd/>
              <a:tailEnd type="triangle" w="med" len="med"/>
            </a:ln>
          </p:spPr>
        </p:cxnSp>
        <p:cxnSp>
          <p:nvCxnSpPr>
            <p:cNvPr id="85027" name="AutoShape 29"/>
            <p:cNvCxnSpPr>
              <a:cxnSpLocks noChangeShapeType="1"/>
              <a:stCxn id="5" idx="4"/>
              <a:endCxn id="10" idx="2"/>
            </p:cNvCxnSpPr>
            <p:nvPr/>
          </p:nvCxnSpPr>
          <p:spPr bwMode="auto">
            <a:xfrm rot="5400000" flipH="1" flipV="1">
              <a:off x="3760007" y="2658239"/>
              <a:ext cx="875746" cy="1752923"/>
            </a:xfrm>
            <a:prstGeom prst="curvedConnector4">
              <a:avLst>
                <a:gd name="adj1" fmla="val -23528"/>
                <a:gd name="adj2" fmla="val 72245"/>
              </a:avLst>
            </a:prstGeom>
            <a:noFill/>
            <a:ln w="38100">
              <a:solidFill>
                <a:srgbClr val="CF5331"/>
              </a:solidFill>
              <a:round/>
              <a:headEnd/>
              <a:tailEnd type="triangle" w="med" len="med"/>
            </a:ln>
          </p:spPr>
        </p:cxnSp>
        <p:cxnSp>
          <p:nvCxnSpPr>
            <p:cNvPr id="85028" name="AutoShape 31"/>
            <p:cNvCxnSpPr>
              <a:cxnSpLocks noChangeShapeType="1"/>
              <a:stCxn id="5" idx="4"/>
              <a:endCxn id="6" idx="4"/>
            </p:cNvCxnSpPr>
            <p:nvPr/>
          </p:nvCxnSpPr>
          <p:spPr bwMode="auto">
            <a:xfrm rot="16200000" flipV="1">
              <a:off x="2055737" y="2706891"/>
              <a:ext cx="1103269" cy="1428095"/>
            </a:xfrm>
            <a:prstGeom prst="curvedConnector3">
              <a:avLst>
                <a:gd name="adj1" fmla="val -18676"/>
              </a:avLst>
            </a:prstGeom>
            <a:noFill/>
            <a:ln w="38100">
              <a:solidFill>
                <a:srgbClr val="CF5331"/>
              </a:solidFill>
              <a:round/>
              <a:headEnd/>
              <a:tailEnd type="triangle" w="med" len="med"/>
            </a:ln>
          </p:spPr>
        </p:cxnSp>
        <p:cxnSp>
          <p:nvCxnSpPr>
            <p:cNvPr id="85029" name="AutoShape 32"/>
            <p:cNvCxnSpPr>
              <a:cxnSpLocks noChangeShapeType="1"/>
              <a:stCxn id="5" idx="4"/>
              <a:endCxn id="8" idx="1"/>
            </p:cNvCxnSpPr>
            <p:nvPr/>
          </p:nvCxnSpPr>
          <p:spPr bwMode="auto">
            <a:xfrm rot="5400000">
              <a:off x="2288983" y="4389697"/>
              <a:ext cx="1449559" cy="615312"/>
            </a:xfrm>
            <a:prstGeom prst="curvedConnector3">
              <a:avLst>
                <a:gd name="adj1" fmla="val 61991"/>
              </a:avLst>
            </a:prstGeom>
            <a:noFill/>
            <a:ln w="38100">
              <a:solidFill>
                <a:srgbClr val="CF5331"/>
              </a:solidFill>
              <a:round/>
              <a:headEnd/>
              <a:tailEnd type="triangle" w="med" len="med"/>
            </a:ln>
          </p:spPr>
        </p:cxnSp>
        <p:cxnSp>
          <p:nvCxnSpPr>
            <p:cNvPr id="85030" name="AutoShape 33"/>
            <p:cNvCxnSpPr>
              <a:cxnSpLocks noChangeShapeType="1"/>
              <a:stCxn id="8" idx="7"/>
              <a:endCxn id="5" idx="4"/>
            </p:cNvCxnSpPr>
            <p:nvPr/>
          </p:nvCxnSpPr>
          <p:spPr bwMode="auto">
            <a:xfrm rot="5400000" flipH="1">
              <a:off x="2839901" y="4454091"/>
              <a:ext cx="1449559" cy="486526"/>
            </a:xfrm>
            <a:prstGeom prst="curvedConnector3">
              <a:avLst>
                <a:gd name="adj1" fmla="val 36722"/>
              </a:avLst>
            </a:prstGeom>
            <a:noFill/>
            <a:ln w="38100">
              <a:solidFill>
                <a:srgbClr val="CF5331"/>
              </a:solidFill>
              <a:round/>
              <a:headEnd/>
              <a:tailEnd type="triangle" w="med" len="med"/>
            </a:ln>
          </p:spPr>
        </p:cxnSp>
        <p:sp>
          <p:nvSpPr>
            <p:cNvPr id="85031" name="Rectangle 35"/>
            <p:cNvSpPr>
              <a:spLocks noChangeArrowheads="1"/>
            </p:cNvSpPr>
            <p:nvPr/>
          </p:nvSpPr>
          <p:spPr bwMode="auto">
            <a:xfrm>
              <a:off x="2801982" y="2610302"/>
              <a:ext cx="1103268" cy="3248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7" name="Oval 4"/>
            <p:cNvSpPr>
              <a:spLocks noChangeArrowheads="1"/>
            </p:cNvSpPr>
            <p:nvPr/>
          </p:nvSpPr>
          <p:spPr bwMode="auto">
            <a:xfrm>
              <a:off x="856560" y="1571000"/>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85033" name="AutoShape 36"/>
            <p:cNvCxnSpPr>
              <a:cxnSpLocks noChangeShapeType="1"/>
            </p:cNvCxnSpPr>
            <p:nvPr/>
          </p:nvCxnSpPr>
          <p:spPr bwMode="auto">
            <a:xfrm rot="16200000" flipH="1">
              <a:off x="1737766" y="2388920"/>
              <a:ext cx="1188769" cy="1978537"/>
            </a:xfrm>
            <a:prstGeom prst="curvedConnector3">
              <a:avLst>
                <a:gd name="adj1" fmla="val 147296"/>
              </a:avLst>
            </a:prstGeom>
            <a:noFill/>
            <a:ln w="38100">
              <a:solidFill>
                <a:srgbClr val="CF5331"/>
              </a:solidFill>
              <a:round/>
              <a:headEnd/>
              <a:tailEnd type="triangle" w="med" len="med"/>
            </a:ln>
          </p:spPr>
        </p:cxnSp>
        <p:cxnSp>
          <p:nvCxnSpPr>
            <p:cNvPr id="85034" name="AutoShape 36"/>
            <p:cNvCxnSpPr>
              <a:cxnSpLocks noChangeShapeType="1"/>
              <a:stCxn id="6" idx="3"/>
              <a:endCxn id="8" idx="1"/>
            </p:cNvCxnSpPr>
            <p:nvPr/>
          </p:nvCxnSpPr>
          <p:spPr bwMode="auto">
            <a:xfrm rot="16200000" flipH="1">
              <a:off x="705748" y="3420938"/>
              <a:ext cx="2637970" cy="1363703"/>
            </a:xfrm>
            <a:prstGeom prst="curvedConnector3">
              <a:avLst>
                <a:gd name="adj1" fmla="val 76231"/>
              </a:avLst>
            </a:prstGeom>
            <a:noFill/>
            <a:ln w="38100">
              <a:solidFill>
                <a:srgbClr val="CF5331"/>
              </a:solidFill>
              <a:round/>
              <a:headEnd/>
              <a:tailEnd type="triangle" w="med" len="med"/>
            </a:ln>
          </p:spPr>
        </p:cxnSp>
        <p:sp>
          <p:nvSpPr>
            <p:cNvPr id="85035" name="Rectangle 37"/>
            <p:cNvSpPr>
              <a:spLocks noChangeArrowheads="1"/>
            </p:cNvSpPr>
            <p:nvPr/>
          </p:nvSpPr>
          <p:spPr bwMode="auto">
            <a:xfrm>
              <a:off x="557294" y="3649177"/>
              <a:ext cx="1205814" cy="324827"/>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grpSp>
          <p:nvGrpSpPr>
            <p:cNvPr id="85036" name="Group 38"/>
            <p:cNvGrpSpPr>
              <a:grpSpLocks/>
            </p:cNvGrpSpPr>
            <p:nvPr/>
          </p:nvGrpSpPr>
          <p:grpSpPr bwMode="auto">
            <a:xfrm>
              <a:off x="2737588" y="3972573"/>
              <a:ext cx="1103269" cy="1363702"/>
              <a:chOff x="1610" y="2749"/>
              <a:chExt cx="771" cy="953"/>
            </a:xfrm>
          </p:grpSpPr>
          <p:cxnSp>
            <p:nvCxnSpPr>
              <p:cNvPr id="85049" name="AutoShape 39"/>
              <p:cNvCxnSpPr>
                <a:cxnSpLocks noChangeShapeType="1"/>
              </p:cNvCxnSpPr>
              <p:nvPr/>
            </p:nvCxnSpPr>
            <p:spPr bwMode="auto">
              <a:xfrm rot="-5400000">
                <a:off x="1519" y="3203"/>
                <a:ext cx="953" cy="45"/>
              </a:xfrm>
              <a:prstGeom prst="curvedConnector3">
                <a:avLst>
                  <a:gd name="adj1" fmla="val 49949"/>
                </a:avLst>
              </a:prstGeom>
              <a:noFill/>
              <a:ln w="38100">
                <a:solidFill>
                  <a:schemeClr val="bg1"/>
                </a:solidFill>
                <a:round/>
                <a:headEnd/>
                <a:tailEnd type="triangle" w="med" len="med"/>
              </a:ln>
            </p:spPr>
          </p:cxnSp>
          <p:sp>
            <p:nvSpPr>
              <p:cNvPr id="85050" name="Rectangle 40"/>
              <p:cNvSpPr>
                <a:spLocks noChangeArrowheads="1"/>
              </p:cNvSpPr>
              <p:nvPr/>
            </p:nvSpPr>
            <p:spPr bwMode="auto">
              <a:xfrm>
                <a:off x="1610" y="3203"/>
                <a:ext cx="771" cy="2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grpSp>
        <p:sp>
          <p:nvSpPr>
            <p:cNvPr id="43" name="Oval 41"/>
            <p:cNvSpPr>
              <a:spLocks noChangeArrowheads="1"/>
            </p:cNvSpPr>
            <p:nvPr/>
          </p:nvSpPr>
          <p:spPr bwMode="auto">
            <a:xfrm>
              <a:off x="4848197" y="5130258"/>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Database</a:t>
              </a:r>
            </a:p>
          </p:txBody>
        </p:sp>
        <p:cxnSp>
          <p:nvCxnSpPr>
            <p:cNvPr id="85038" name="AutoShape 42"/>
            <p:cNvCxnSpPr>
              <a:cxnSpLocks noChangeShapeType="1"/>
              <a:stCxn id="5" idx="6"/>
              <a:endCxn id="43" idx="2"/>
            </p:cNvCxnSpPr>
            <p:nvPr/>
          </p:nvCxnSpPr>
          <p:spPr bwMode="auto">
            <a:xfrm>
              <a:off x="4099860" y="3680659"/>
              <a:ext cx="747675" cy="1741475"/>
            </a:xfrm>
            <a:prstGeom prst="curvedConnector3">
              <a:avLst>
                <a:gd name="adj1" fmla="val 50000"/>
              </a:avLst>
            </a:prstGeom>
            <a:noFill/>
            <a:ln w="38100">
              <a:solidFill>
                <a:schemeClr val="bg1"/>
              </a:solidFill>
              <a:round/>
              <a:headEnd/>
              <a:tailEnd type="triangle" w="med" len="med"/>
            </a:ln>
          </p:spPr>
        </p:cxnSp>
        <p:cxnSp>
          <p:nvCxnSpPr>
            <p:cNvPr id="85039" name="AutoShape 28"/>
            <p:cNvCxnSpPr>
              <a:cxnSpLocks noChangeShapeType="1"/>
              <a:stCxn id="46" idx="0"/>
              <a:endCxn id="5" idx="4"/>
            </p:cNvCxnSpPr>
            <p:nvPr/>
          </p:nvCxnSpPr>
          <p:spPr bwMode="auto">
            <a:xfrm rot="16200000" flipV="1">
              <a:off x="3082182" y="4211811"/>
              <a:ext cx="1585552" cy="1107077"/>
            </a:xfrm>
            <a:prstGeom prst="curvedConnector3">
              <a:avLst>
                <a:gd name="adj1" fmla="val 64806"/>
              </a:avLst>
            </a:prstGeom>
            <a:noFill/>
            <a:ln w="38100">
              <a:solidFill>
                <a:srgbClr val="CF5331"/>
              </a:solidFill>
              <a:round/>
              <a:headEnd/>
              <a:tailEnd type="triangle" w="med" len="med"/>
            </a:ln>
          </p:spPr>
        </p:cxnSp>
        <p:cxnSp>
          <p:nvCxnSpPr>
            <p:cNvPr id="85040" name="AutoShape 28"/>
            <p:cNvCxnSpPr>
              <a:cxnSpLocks noChangeShapeType="1"/>
              <a:stCxn id="46" idx="0"/>
              <a:endCxn id="5" idx="4"/>
            </p:cNvCxnSpPr>
            <p:nvPr/>
          </p:nvCxnSpPr>
          <p:spPr bwMode="auto">
            <a:xfrm rot="16200000" flipV="1">
              <a:off x="3082182" y="4211811"/>
              <a:ext cx="1585552" cy="1107077"/>
            </a:xfrm>
            <a:prstGeom prst="curvedConnector3">
              <a:avLst>
                <a:gd name="adj1" fmla="val 78056"/>
              </a:avLst>
            </a:prstGeom>
            <a:noFill/>
            <a:ln w="38100">
              <a:solidFill>
                <a:srgbClr val="CF5331"/>
              </a:solidFill>
              <a:round/>
              <a:headEnd/>
              <a:tailEnd type="triangle" w="med" len="med"/>
            </a:ln>
          </p:spPr>
        </p:cxnSp>
        <p:cxnSp>
          <p:nvCxnSpPr>
            <p:cNvPr id="85041" name="AutoShape 14"/>
            <p:cNvCxnSpPr>
              <a:cxnSpLocks noChangeShapeType="1"/>
            </p:cNvCxnSpPr>
            <p:nvPr/>
          </p:nvCxnSpPr>
          <p:spPr bwMode="auto">
            <a:xfrm flipH="1">
              <a:off x="5576132" y="2447174"/>
              <a:ext cx="1055092" cy="2065947"/>
            </a:xfrm>
            <a:prstGeom prst="curvedConnector4">
              <a:avLst>
                <a:gd name="adj1" fmla="val -21667"/>
                <a:gd name="adj2" fmla="val 57065"/>
              </a:avLst>
            </a:prstGeom>
            <a:noFill/>
            <a:ln w="38100">
              <a:solidFill>
                <a:schemeClr val="bg1"/>
              </a:solidFill>
              <a:round/>
              <a:headEnd/>
              <a:tailEnd type="triangle" w="med" len="med"/>
            </a:ln>
          </p:spPr>
        </p:cxnSp>
        <p:cxnSp>
          <p:nvCxnSpPr>
            <p:cNvPr id="85042" name="AutoShape 15"/>
            <p:cNvCxnSpPr>
              <a:cxnSpLocks noChangeShapeType="1"/>
            </p:cNvCxnSpPr>
            <p:nvPr/>
          </p:nvCxnSpPr>
          <p:spPr bwMode="auto">
            <a:xfrm rot="5400000">
              <a:off x="5384741" y="3494636"/>
              <a:ext cx="1209876" cy="827091"/>
            </a:xfrm>
            <a:prstGeom prst="curvedConnector3">
              <a:avLst>
                <a:gd name="adj1" fmla="val 50000"/>
              </a:avLst>
            </a:prstGeom>
            <a:noFill/>
            <a:ln w="38100">
              <a:solidFill>
                <a:schemeClr val="bg1"/>
              </a:solidFill>
              <a:round/>
              <a:headEnd/>
              <a:tailEnd type="triangle" w="med" len="med"/>
            </a:ln>
          </p:spPr>
        </p:cxnSp>
        <p:cxnSp>
          <p:nvCxnSpPr>
            <p:cNvPr id="56" name="Straight Connector 55"/>
            <p:cNvCxnSpPr/>
            <p:nvPr/>
          </p:nvCxnSpPr>
          <p:spPr>
            <a:xfrm flipH="1">
              <a:off x="4976806" y="2447320"/>
              <a:ext cx="96853" cy="2563873"/>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flipV="1">
              <a:off x="3565284" y="1990109"/>
              <a:ext cx="1508375" cy="457211"/>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flipV="1">
              <a:off x="2412568" y="2155213"/>
              <a:ext cx="2661091" cy="292107"/>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9" name="Curved Connector 58"/>
            <p:cNvCxnSpPr/>
            <p:nvPr/>
          </p:nvCxnSpPr>
          <p:spPr>
            <a:xfrm rot="10800000" flipV="1">
              <a:off x="370704" y="2447320"/>
              <a:ext cx="4702955" cy="2563873"/>
            </a:xfrm>
            <a:prstGeom prst="curvedConnector3">
              <a:avLst>
                <a:gd name="adj1" fmla="val 12696"/>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60" name="Curved Connector 59"/>
            <p:cNvCxnSpPr/>
            <p:nvPr/>
          </p:nvCxnSpPr>
          <p:spPr>
            <a:xfrm rot="10800000" flipV="1">
              <a:off x="2412568" y="2447320"/>
              <a:ext cx="2661091" cy="615964"/>
            </a:xfrm>
            <a:prstGeom prst="curvedConnector3">
              <a:avLst>
                <a:gd name="adj1" fmla="val 95962"/>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85048" name="AutoShape 36"/>
            <p:cNvCxnSpPr>
              <a:cxnSpLocks noChangeShapeType="1"/>
            </p:cNvCxnSpPr>
            <p:nvPr/>
          </p:nvCxnSpPr>
          <p:spPr bwMode="auto">
            <a:xfrm rot="10800000" flipH="1" flipV="1">
              <a:off x="855879" y="1863342"/>
              <a:ext cx="1850705" cy="3971263"/>
            </a:xfrm>
            <a:prstGeom prst="curvedConnector4">
              <a:avLst>
                <a:gd name="adj1" fmla="val -25037"/>
                <a:gd name="adj2" fmla="val 101685"/>
              </a:avLst>
            </a:prstGeom>
            <a:noFill/>
            <a:ln w="38100">
              <a:solidFill>
                <a:srgbClr val="CF5331"/>
              </a:solidFill>
              <a:round/>
              <a:headEnd/>
              <a:tailEnd type="triangle" w="med" len="med"/>
            </a:ln>
          </p:spPr>
        </p:cxn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Oval 4"/>
          <p:cNvSpPr>
            <a:spLocks noChangeArrowheads="1"/>
          </p:cNvSpPr>
          <p:nvPr/>
        </p:nvSpPr>
        <p:spPr bwMode="auto">
          <a:xfrm>
            <a:off x="3808413" y="777875"/>
            <a:ext cx="1557337" cy="584200"/>
          </a:xfrm>
          <a:prstGeom prst="ellipse">
            <a:avLst/>
          </a:prstGeom>
          <a:solidFill>
            <a:schemeClr val="tx2">
              <a:lumMod val="60000"/>
              <a:lumOff val="40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REF</a:t>
            </a:r>
          </a:p>
        </p:txBody>
      </p:sp>
      <p:sp>
        <p:nvSpPr>
          <p:cNvPr id="87042" name="Title 1"/>
          <p:cNvSpPr>
            <a:spLocks noGrp="1"/>
          </p:cNvSpPr>
          <p:nvPr>
            <p:ph type="title"/>
          </p:nvPr>
        </p:nvSpPr>
        <p:spPr>
          <a:xfrm>
            <a:off x="457200" y="0"/>
            <a:ext cx="8562975" cy="901700"/>
          </a:xfrm>
        </p:spPr>
        <p:txBody>
          <a:bodyPr/>
          <a:lstStyle/>
          <a:p>
            <a:pPr algn="r"/>
            <a:r>
              <a:rPr lang="en-GB" i="1" dirty="0" smtClean="0">
                <a:latin typeface="Arial" charset="0"/>
                <a:cs typeface="Arial" charset="0"/>
              </a:rPr>
              <a:t>and soon, with added research data?!</a:t>
            </a:r>
          </a:p>
        </p:txBody>
      </p:sp>
      <p:grpSp>
        <p:nvGrpSpPr>
          <p:cNvPr id="87043" name="Group 3"/>
          <p:cNvGrpSpPr>
            <a:grpSpLocks/>
          </p:cNvGrpSpPr>
          <p:nvPr/>
        </p:nvGrpSpPr>
        <p:grpSpPr bwMode="auto">
          <a:xfrm>
            <a:off x="371475" y="1541463"/>
            <a:ext cx="8012113" cy="4454525"/>
            <a:chOff x="370704" y="1540837"/>
            <a:chExt cx="8013442" cy="4454629"/>
          </a:xfrm>
        </p:grpSpPr>
        <p:cxnSp>
          <p:nvCxnSpPr>
            <p:cNvPr id="87046" name="AutoShape 11"/>
            <p:cNvCxnSpPr>
              <a:cxnSpLocks noChangeShapeType="1"/>
            </p:cNvCxnSpPr>
            <p:nvPr/>
          </p:nvCxnSpPr>
          <p:spPr bwMode="auto">
            <a:xfrm rot="5400000">
              <a:off x="2787044" y="2367128"/>
              <a:ext cx="1555990" cy="487240"/>
            </a:xfrm>
            <a:prstGeom prst="curvedConnector3">
              <a:avLst>
                <a:gd name="adj1" fmla="val 50000"/>
              </a:avLst>
            </a:prstGeom>
            <a:noFill/>
            <a:ln w="38100">
              <a:solidFill>
                <a:schemeClr val="bg1"/>
              </a:solidFill>
              <a:round/>
              <a:headEnd/>
              <a:tailEnd type="triangle" w="med" len="med"/>
            </a:ln>
          </p:spPr>
        </p:cxnSp>
        <p:cxnSp>
          <p:nvCxnSpPr>
            <p:cNvPr id="87047" name="AutoShape 11"/>
            <p:cNvCxnSpPr>
              <a:cxnSpLocks noChangeShapeType="1"/>
            </p:cNvCxnSpPr>
            <p:nvPr/>
          </p:nvCxnSpPr>
          <p:spPr bwMode="auto">
            <a:xfrm rot="10800000" flipV="1">
              <a:off x="2478586" y="1540837"/>
              <a:ext cx="551633" cy="4087353"/>
            </a:xfrm>
            <a:prstGeom prst="curvedConnector3">
              <a:avLst>
                <a:gd name="adj1" fmla="val 531208"/>
              </a:avLst>
            </a:prstGeom>
            <a:noFill/>
            <a:ln w="38100">
              <a:solidFill>
                <a:schemeClr val="bg1"/>
              </a:solidFill>
              <a:round/>
              <a:headEnd/>
              <a:tailEnd type="triangle" w="med" len="med"/>
            </a:ln>
          </p:spPr>
        </p:cxnSp>
        <p:sp>
          <p:nvSpPr>
            <p:cNvPr id="7" name="Oval 5"/>
            <p:cNvSpPr>
              <a:spLocks noChangeArrowheads="1"/>
            </p:cNvSpPr>
            <p:nvPr/>
          </p:nvSpPr>
          <p:spPr bwMode="auto">
            <a:xfrm>
              <a:off x="3844730" y="5558893"/>
              <a:ext cx="1167007" cy="436573"/>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200" dirty="0">
                  <a:solidFill>
                    <a:schemeClr val="bg1"/>
                  </a:solidFill>
                  <a:latin typeface="+mn-lt"/>
                </a:rPr>
                <a:t>Institutional </a:t>
              </a:r>
            </a:p>
            <a:p>
              <a:pPr algn="ctr" fontAlgn="auto">
                <a:spcBef>
                  <a:spcPts val="0"/>
                </a:spcBef>
                <a:spcAft>
                  <a:spcPts val="0"/>
                </a:spcAft>
                <a:defRPr/>
              </a:pPr>
              <a:r>
                <a:rPr lang="en-GB" altLang="en-US" sz="1200" dirty="0">
                  <a:solidFill>
                    <a:schemeClr val="bg1"/>
                  </a:solidFill>
                  <a:latin typeface="+mn-lt"/>
                </a:rPr>
                <a:t>OA Fund</a:t>
              </a:r>
            </a:p>
          </p:txBody>
        </p:sp>
        <p:cxnSp>
          <p:nvCxnSpPr>
            <p:cNvPr id="87049" name="AutoShape 22"/>
            <p:cNvCxnSpPr>
              <a:cxnSpLocks noChangeShapeType="1"/>
              <a:stCxn id="87071" idx="6"/>
              <a:endCxn id="17" idx="2"/>
            </p:cNvCxnSpPr>
            <p:nvPr/>
          </p:nvCxnSpPr>
          <p:spPr bwMode="auto">
            <a:xfrm flipV="1">
              <a:off x="4749514" y="3810875"/>
              <a:ext cx="1558313" cy="520868"/>
            </a:xfrm>
            <a:prstGeom prst="curvedConnector3">
              <a:avLst>
                <a:gd name="adj1" fmla="val 49954"/>
              </a:avLst>
            </a:prstGeom>
            <a:noFill/>
            <a:ln w="57150">
              <a:solidFill>
                <a:schemeClr val="bg1"/>
              </a:solidFill>
              <a:round/>
              <a:headEnd/>
              <a:tailEnd type="triangle" w="med" len="med"/>
            </a:ln>
          </p:spPr>
        </p:cxnSp>
        <p:cxnSp>
          <p:nvCxnSpPr>
            <p:cNvPr id="87050" name="AutoShape 23"/>
            <p:cNvCxnSpPr>
              <a:cxnSpLocks noChangeShapeType="1"/>
              <a:stCxn id="87071" idx="6"/>
              <a:endCxn id="18" idx="2"/>
            </p:cNvCxnSpPr>
            <p:nvPr/>
          </p:nvCxnSpPr>
          <p:spPr bwMode="auto">
            <a:xfrm>
              <a:off x="4749514" y="4331743"/>
              <a:ext cx="583831" cy="387790"/>
            </a:xfrm>
            <a:prstGeom prst="curvedConnector3">
              <a:avLst>
                <a:gd name="adj1" fmla="val 49755"/>
              </a:avLst>
            </a:prstGeom>
            <a:noFill/>
            <a:ln w="76200">
              <a:solidFill>
                <a:schemeClr val="bg1"/>
              </a:solidFill>
              <a:round/>
              <a:headEnd/>
              <a:tailEnd type="triangle" w="med" len="med"/>
            </a:ln>
          </p:spPr>
        </p:cxnSp>
        <p:cxnSp>
          <p:nvCxnSpPr>
            <p:cNvPr id="87051" name="AutoShape 36"/>
            <p:cNvCxnSpPr>
              <a:cxnSpLocks noChangeShapeType="1"/>
            </p:cNvCxnSpPr>
            <p:nvPr/>
          </p:nvCxnSpPr>
          <p:spPr bwMode="auto">
            <a:xfrm rot="16200000" flipH="1">
              <a:off x="488542" y="3638146"/>
              <a:ext cx="2844386" cy="1135703"/>
            </a:xfrm>
            <a:prstGeom prst="curvedConnector2">
              <a:avLst/>
            </a:prstGeom>
            <a:noFill/>
            <a:ln w="38100">
              <a:solidFill>
                <a:srgbClr val="CF5331"/>
              </a:solidFill>
              <a:round/>
              <a:headEnd/>
              <a:tailEnd type="triangle" w="med" len="med"/>
            </a:ln>
          </p:spPr>
        </p:cxnSp>
        <p:cxnSp>
          <p:nvCxnSpPr>
            <p:cNvPr id="87052" name="AutoShape 30"/>
            <p:cNvCxnSpPr>
              <a:cxnSpLocks noChangeShapeType="1"/>
              <a:stCxn id="12" idx="4"/>
              <a:endCxn id="15" idx="2"/>
            </p:cNvCxnSpPr>
            <p:nvPr/>
          </p:nvCxnSpPr>
          <p:spPr bwMode="auto">
            <a:xfrm rot="5400000" flipH="1" flipV="1">
              <a:off x="3435180" y="2333412"/>
              <a:ext cx="1525401" cy="1752923"/>
            </a:xfrm>
            <a:prstGeom prst="curvedConnector4">
              <a:avLst>
                <a:gd name="adj1" fmla="val -13509"/>
                <a:gd name="adj2" fmla="val 58935"/>
              </a:avLst>
            </a:prstGeom>
            <a:noFill/>
            <a:ln w="38100">
              <a:solidFill>
                <a:srgbClr val="CF5331"/>
              </a:solidFill>
              <a:round/>
              <a:headEnd/>
              <a:tailEnd type="triangle" w="med" len="med"/>
            </a:ln>
          </p:spPr>
        </p:cxnSp>
        <p:sp>
          <p:nvSpPr>
            <p:cNvPr id="12" name="Oval 2"/>
            <p:cNvSpPr>
              <a:spLocks noChangeArrowheads="1"/>
            </p:cNvSpPr>
            <p:nvPr/>
          </p:nvSpPr>
          <p:spPr bwMode="auto">
            <a:xfrm>
              <a:off x="2542764" y="3388730"/>
              <a:ext cx="1557596"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13" name="Oval 3"/>
            <p:cNvSpPr>
              <a:spLocks noChangeArrowheads="1"/>
            </p:cNvSpPr>
            <p:nvPr/>
          </p:nvSpPr>
          <p:spPr bwMode="auto">
            <a:xfrm>
              <a:off x="1115365" y="2285391"/>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14" name="Oval 5"/>
            <p:cNvSpPr>
              <a:spLocks noChangeArrowheads="1"/>
            </p:cNvSpPr>
            <p:nvPr/>
          </p:nvSpPr>
          <p:spPr bwMode="auto">
            <a:xfrm>
              <a:off x="2479254" y="5336638"/>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15" name="Oval 6"/>
            <p:cNvSpPr>
              <a:spLocks noChangeArrowheads="1"/>
            </p:cNvSpPr>
            <p:nvPr/>
          </p:nvSpPr>
          <p:spPr bwMode="auto">
            <a:xfrm>
              <a:off x="5073659" y="2155213"/>
              <a:ext cx="1557596"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16" name="Oval 7"/>
            <p:cNvSpPr>
              <a:spLocks noChangeArrowheads="1"/>
            </p:cNvSpPr>
            <p:nvPr/>
          </p:nvSpPr>
          <p:spPr bwMode="auto">
            <a:xfrm>
              <a:off x="5073659" y="2804517"/>
              <a:ext cx="1557596"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17" name="Oval 8"/>
            <p:cNvSpPr>
              <a:spLocks noChangeArrowheads="1"/>
            </p:cNvSpPr>
            <p:nvPr/>
          </p:nvSpPr>
          <p:spPr bwMode="auto">
            <a:xfrm>
              <a:off x="6307352" y="3518908"/>
              <a:ext cx="1557595"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18" name="Oval 9"/>
            <p:cNvSpPr>
              <a:spLocks noChangeArrowheads="1"/>
            </p:cNvSpPr>
            <p:nvPr/>
          </p:nvSpPr>
          <p:spPr bwMode="auto">
            <a:xfrm>
              <a:off x="5334052" y="4426979"/>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87060" name="AutoShape 10"/>
            <p:cNvCxnSpPr>
              <a:cxnSpLocks noChangeShapeType="1"/>
              <a:stCxn id="13" idx="6"/>
              <a:endCxn id="12" idx="0"/>
            </p:cNvCxnSpPr>
            <p:nvPr/>
          </p:nvCxnSpPr>
          <p:spPr bwMode="auto">
            <a:xfrm>
              <a:off x="2671764" y="2577390"/>
              <a:ext cx="649655" cy="811353"/>
            </a:xfrm>
            <a:prstGeom prst="curvedConnector2">
              <a:avLst/>
            </a:prstGeom>
            <a:noFill/>
            <a:ln w="38100">
              <a:solidFill>
                <a:schemeClr val="bg1"/>
              </a:solidFill>
              <a:round/>
              <a:headEnd/>
              <a:tailEnd type="triangle" w="med" len="med"/>
            </a:ln>
          </p:spPr>
        </p:cxnSp>
        <p:cxnSp>
          <p:nvCxnSpPr>
            <p:cNvPr id="87061" name="AutoShape 11"/>
            <p:cNvCxnSpPr>
              <a:cxnSpLocks noChangeShapeType="1"/>
              <a:stCxn id="41" idx="6"/>
              <a:endCxn id="12" idx="0"/>
            </p:cNvCxnSpPr>
            <p:nvPr/>
          </p:nvCxnSpPr>
          <p:spPr bwMode="auto">
            <a:xfrm>
              <a:off x="2412761" y="1863342"/>
              <a:ext cx="908657" cy="1525401"/>
            </a:xfrm>
            <a:prstGeom prst="curvedConnector2">
              <a:avLst/>
            </a:prstGeom>
            <a:noFill/>
            <a:ln w="38100">
              <a:solidFill>
                <a:schemeClr val="bg1"/>
              </a:solidFill>
              <a:round/>
              <a:headEnd/>
              <a:tailEnd type="triangle" w="med" len="med"/>
            </a:ln>
          </p:spPr>
        </p:cxnSp>
        <p:cxnSp>
          <p:nvCxnSpPr>
            <p:cNvPr id="87062" name="AutoShape 12"/>
            <p:cNvCxnSpPr>
              <a:cxnSpLocks noChangeShapeType="1"/>
              <a:stCxn id="41" idx="2"/>
              <a:endCxn id="14" idx="2"/>
            </p:cNvCxnSpPr>
            <p:nvPr/>
          </p:nvCxnSpPr>
          <p:spPr bwMode="auto">
            <a:xfrm rot="10800000" flipH="1" flipV="1">
              <a:off x="855880" y="1863342"/>
              <a:ext cx="1622706" cy="3764848"/>
            </a:xfrm>
            <a:prstGeom prst="curvedConnector3">
              <a:avLst>
                <a:gd name="adj1" fmla="val -12699"/>
              </a:avLst>
            </a:prstGeom>
            <a:noFill/>
            <a:ln w="38100">
              <a:solidFill>
                <a:srgbClr val="CF5331"/>
              </a:solidFill>
              <a:round/>
              <a:headEnd/>
              <a:tailEnd type="triangle" w="med" len="med"/>
            </a:ln>
          </p:spPr>
        </p:cxnSp>
        <p:cxnSp>
          <p:nvCxnSpPr>
            <p:cNvPr id="87063" name="AutoShape 13"/>
            <p:cNvCxnSpPr>
              <a:cxnSpLocks noChangeShapeType="1"/>
              <a:stCxn id="13" idx="2"/>
              <a:endCxn id="14" idx="2"/>
            </p:cNvCxnSpPr>
            <p:nvPr/>
          </p:nvCxnSpPr>
          <p:spPr bwMode="auto">
            <a:xfrm rot="10800000" flipH="1" flipV="1">
              <a:off x="1114882" y="2577390"/>
              <a:ext cx="1363703" cy="3050801"/>
            </a:xfrm>
            <a:prstGeom prst="curvedConnector3">
              <a:avLst>
                <a:gd name="adj1" fmla="val -15111"/>
              </a:avLst>
            </a:prstGeom>
            <a:noFill/>
            <a:ln w="38100">
              <a:solidFill>
                <a:srgbClr val="CF5331"/>
              </a:solidFill>
              <a:round/>
              <a:headEnd/>
              <a:tailEnd type="triangle" w="med" len="med"/>
            </a:ln>
          </p:spPr>
        </p:cxnSp>
        <p:cxnSp>
          <p:nvCxnSpPr>
            <p:cNvPr id="87064" name="AutoShape 14"/>
            <p:cNvCxnSpPr>
              <a:cxnSpLocks noChangeShapeType="1"/>
              <a:stCxn id="87073" idx="0"/>
              <a:endCxn id="17" idx="0"/>
            </p:cNvCxnSpPr>
            <p:nvPr/>
          </p:nvCxnSpPr>
          <p:spPr bwMode="auto">
            <a:xfrm rot="16200000" flipH="1">
              <a:off x="6307827" y="2740519"/>
              <a:ext cx="1103268" cy="453614"/>
            </a:xfrm>
            <a:prstGeom prst="curvedConnector3">
              <a:avLst>
                <a:gd name="adj1" fmla="val 50000"/>
              </a:avLst>
            </a:prstGeom>
            <a:noFill/>
            <a:ln w="38100">
              <a:solidFill>
                <a:schemeClr val="bg1"/>
              </a:solidFill>
              <a:round/>
              <a:headEnd/>
              <a:tailEnd type="triangle" w="med" len="med"/>
            </a:ln>
          </p:spPr>
        </p:cxnSp>
        <p:cxnSp>
          <p:nvCxnSpPr>
            <p:cNvPr id="87065" name="AutoShape 15"/>
            <p:cNvCxnSpPr>
              <a:cxnSpLocks noChangeShapeType="1"/>
              <a:stCxn id="16" idx="6"/>
              <a:endCxn id="17" idx="0"/>
            </p:cNvCxnSpPr>
            <p:nvPr/>
          </p:nvCxnSpPr>
          <p:spPr bwMode="auto">
            <a:xfrm>
              <a:off x="6631224" y="3096828"/>
              <a:ext cx="455044" cy="422132"/>
            </a:xfrm>
            <a:prstGeom prst="curvedConnector2">
              <a:avLst/>
            </a:prstGeom>
            <a:noFill/>
            <a:ln w="38100">
              <a:solidFill>
                <a:schemeClr val="bg1"/>
              </a:solidFill>
              <a:round/>
              <a:headEnd/>
              <a:tailEnd type="triangle" w="med" len="med"/>
            </a:ln>
          </p:spPr>
        </p:cxnSp>
        <p:cxnSp>
          <p:nvCxnSpPr>
            <p:cNvPr id="87066" name="AutoShape 16"/>
            <p:cNvCxnSpPr>
              <a:cxnSpLocks noChangeShapeType="1"/>
              <a:stCxn id="12" idx="6"/>
              <a:endCxn id="87071" idx="2"/>
            </p:cNvCxnSpPr>
            <p:nvPr/>
          </p:nvCxnSpPr>
          <p:spPr bwMode="auto">
            <a:xfrm>
              <a:off x="4099860" y="3680658"/>
              <a:ext cx="324828" cy="651085"/>
            </a:xfrm>
            <a:prstGeom prst="curvedConnector3">
              <a:avLst>
                <a:gd name="adj1" fmla="val 49778"/>
              </a:avLst>
            </a:prstGeom>
            <a:noFill/>
            <a:ln w="76200">
              <a:solidFill>
                <a:schemeClr val="bg1"/>
              </a:solidFill>
              <a:round/>
              <a:headEnd/>
              <a:tailEnd type="triangle" w="med" len="med"/>
            </a:ln>
          </p:spPr>
        </p:cxnSp>
        <p:cxnSp>
          <p:nvCxnSpPr>
            <p:cNvPr id="87067" name="AutoShape 17"/>
            <p:cNvCxnSpPr>
              <a:cxnSpLocks noChangeShapeType="1"/>
              <a:stCxn id="87070" idx="6"/>
              <a:endCxn id="16" idx="2"/>
            </p:cNvCxnSpPr>
            <p:nvPr/>
          </p:nvCxnSpPr>
          <p:spPr bwMode="auto">
            <a:xfrm>
              <a:off x="4685122" y="2773431"/>
              <a:ext cx="389220" cy="323396"/>
            </a:xfrm>
            <a:prstGeom prst="curvedConnector3">
              <a:avLst>
                <a:gd name="adj1" fmla="val 49634"/>
              </a:avLst>
            </a:prstGeom>
            <a:noFill/>
            <a:ln w="38100">
              <a:solidFill>
                <a:schemeClr val="bg1"/>
              </a:solidFill>
              <a:round/>
              <a:headEnd/>
              <a:tailEnd type="triangle" w="med" len="med"/>
            </a:ln>
          </p:spPr>
        </p:cxnSp>
        <p:cxnSp>
          <p:nvCxnSpPr>
            <p:cNvPr id="87068" name="AutoShape 18"/>
            <p:cNvCxnSpPr>
              <a:cxnSpLocks noChangeShapeType="1"/>
              <a:stCxn id="87070" idx="6"/>
              <a:endCxn id="15" idx="2"/>
            </p:cNvCxnSpPr>
            <p:nvPr/>
          </p:nvCxnSpPr>
          <p:spPr bwMode="auto">
            <a:xfrm flipV="1">
              <a:off x="4685122" y="2447173"/>
              <a:ext cx="389220" cy="326258"/>
            </a:xfrm>
            <a:prstGeom prst="curvedConnector3">
              <a:avLst>
                <a:gd name="adj1" fmla="val 61028"/>
              </a:avLst>
            </a:prstGeom>
            <a:noFill/>
            <a:ln w="38100">
              <a:solidFill>
                <a:schemeClr val="bg1"/>
              </a:solidFill>
              <a:round/>
              <a:headEnd/>
              <a:tailEnd type="triangle" w="med" len="med"/>
            </a:ln>
          </p:spPr>
        </p:cxnSp>
        <p:cxnSp>
          <p:nvCxnSpPr>
            <p:cNvPr id="87069" name="AutoShape 19"/>
            <p:cNvCxnSpPr>
              <a:cxnSpLocks noChangeShapeType="1"/>
              <a:stCxn id="12" idx="6"/>
              <a:endCxn id="87070" idx="2"/>
            </p:cNvCxnSpPr>
            <p:nvPr/>
          </p:nvCxnSpPr>
          <p:spPr bwMode="auto">
            <a:xfrm flipV="1">
              <a:off x="4099860" y="2773431"/>
              <a:ext cx="260434" cy="907227"/>
            </a:xfrm>
            <a:prstGeom prst="curvedConnector3">
              <a:avLst>
                <a:gd name="adj1" fmla="val 50000"/>
              </a:avLst>
            </a:prstGeom>
            <a:noFill/>
            <a:ln w="38100">
              <a:solidFill>
                <a:schemeClr val="bg1"/>
              </a:solidFill>
              <a:round/>
              <a:headEnd/>
              <a:tailEnd type="triangle" w="med" len="med"/>
            </a:ln>
          </p:spPr>
        </p:cxnSp>
        <p:sp>
          <p:nvSpPr>
            <p:cNvPr id="87070" name="Oval 20"/>
            <p:cNvSpPr>
              <a:spLocks noChangeArrowheads="1"/>
            </p:cNvSpPr>
            <p:nvPr/>
          </p:nvSpPr>
          <p:spPr bwMode="auto">
            <a:xfrm>
              <a:off x="4360294" y="2610302"/>
              <a:ext cx="324828" cy="324827"/>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87071" name="Oval 21"/>
            <p:cNvSpPr>
              <a:spLocks noChangeArrowheads="1"/>
            </p:cNvSpPr>
            <p:nvPr/>
          </p:nvSpPr>
          <p:spPr bwMode="auto">
            <a:xfrm>
              <a:off x="4424687" y="4168614"/>
              <a:ext cx="324827" cy="324828"/>
            </a:xfrm>
            <a:prstGeom prst="ellipse">
              <a:avLst/>
            </a:prstGeom>
            <a:solidFill>
              <a:srgbClr val="F8E2B2"/>
            </a:solidFill>
            <a:ln w="9525">
              <a:solidFill>
                <a:schemeClr val="tx1"/>
              </a:solidFill>
              <a:round/>
              <a:headEnd/>
              <a:tailEnd/>
            </a:ln>
          </p:spPr>
          <p:txBody>
            <a:bodyPr wrap="none" anchor="ctr"/>
            <a:lstStyle/>
            <a:p>
              <a:pPr algn="ctr"/>
              <a:r>
                <a:rPr lang="en-GB" altLang="en-US" b="1" dirty="0">
                  <a:latin typeface="Calibri" pitchFamily="34" charset="0"/>
                </a:rPr>
                <a:t>?</a:t>
              </a:r>
            </a:p>
          </p:txBody>
        </p:sp>
        <p:sp>
          <p:nvSpPr>
            <p:cNvPr id="87072" name="Line 24"/>
            <p:cNvSpPr>
              <a:spLocks noChangeShapeType="1"/>
            </p:cNvSpPr>
            <p:nvPr/>
          </p:nvSpPr>
          <p:spPr bwMode="auto">
            <a:xfrm>
              <a:off x="6891658" y="4686621"/>
              <a:ext cx="1492488" cy="0"/>
            </a:xfrm>
            <a:prstGeom prst="line">
              <a:avLst/>
            </a:prstGeom>
            <a:noFill/>
            <a:ln w="38100">
              <a:solidFill>
                <a:schemeClr val="bg1"/>
              </a:solidFill>
              <a:round/>
              <a:headEnd/>
              <a:tailEnd type="triangle" w="med" len="med"/>
            </a:ln>
          </p:spPr>
          <p:txBody>
            <a:bodyPr/>
            <a:lstStyle/>
            <a:p>
              <a:endParaRPr lang="en-US" dirty="0"/>
            </a:p>
          </p:txBody>
        </p:sp>
        <p:sp>
          <p:nvSpPr>
            <p:cNvPr id="87073" name="Line 25"/>
            <p:cNvSpPr>
              <a:spLocks noChangeShapeType="1"/>
            </p:cNvSpPr>
            <p:nvPr/>
          </p:nvSpPr>
          <p:spPr bwMode="auto">
            <a:xfrm>
              <a:off x="6632654" y="2415692"/>
              <a:ext cx="1751492" cy="0"/>
            </a:xfrm>
            <a:prstGeom prst="line">
              <a:avLst/>
            </a:prstGeom>
            <a:noFill/>
            <a:ln w="38100">
              <a:solidFill>
                <a:schemeClr val="bg1"/>
              </a:solidFill>
              <a:round/>
              <a:headEnd/>
              <a:tailEnd type="triangle" w="med" len="med"/>
            </a:ln>
          </p:spPr>
          <p:txBody>
            <a:bodyPr/>
            <a:lstStyle/>
            <a:p>
              <a:endParaRPr lang="en-US" dirty="0"/>
            </a:p>
          </p:txBody>
        </p:sp>
        <p:sp>
          <p:nvSpPr>
            <p:cNvPr id="87074" name="Line 26"/>
            <p:cNvSpPr>
              <a:spLocks noChangeShapeType="1"/>
            </p:cNvSpPr>
            <p:nvPr/>
          </p:nvSpPr>
          <p:spPr bwMode="auto">
            <a:xfrm>
              <a:off x="6632654" y="3063915"/>
              <a:ext cx="1751492" cy="0"/>
            </a:xfrm>
            <a:prstGeom prst="line">
              <a:avLst/>
            </a:prstGeom>
            <a:noFill/>
            <a:ln w="38100">
              <a:solidFill>
                <a:schemeClr val="bg1"/>
              </a:solidFill>
              <a:round/>
              <a:headEnd/>
              <a:tailEnd type="triangle" w="med" len="med"/>
            </a:ln>
          </p:spPr>
          <p:txBody>
            <a:bodyPr/>
            <a:lstStyle/>
            <a:p>
              <a:endParaRPr lang="en-US" dirty="0"/>
            </a:p>
          </p:txBody>
        </p:sp>
        <p:sp>
          <p:nvSpPr>
            <p:cNvPr id="87075" name="Line 27"/>
            <p:cNvSpPr>
              <a:spLocks noChangeShapeType="1"/>
            </p:cNvSpPr>
            <p:nvPr/>
          </p:nvSpPr>
          <p:spPr bwMode="auto">
            <a:xfrm>
              <a:off x="7864709" y="3777963"/>
              <a:ext cx="519437" cy="0"/>
            </a:xfrm>
            <a:prstGeom prst="line">
              <a:avLst/>
            </a:prstGeom>
            <a:noFill/>
            <a:ln w="38100">
              <a:solidFill>
                <a:schemeClr val="bg1"/>
              </a:solidFill>
              <a:round/>
              <a:headEnd/>
              <a:tailEnd type="triangle" w="med" len="med"/>
            </a:ln>
          </p:spPr>
          <p:txBody>
            <a:bodyPr/>
            <a:lstStyle/>
            <a:p>
              <a:endParaRPr lang="en-US" dirty="0"/>
            </a:p>
          </p:txBody>
        </p:sp>
        <p:cxnSp>
          <p:nvCxnSpPr>
            <p:cNvPr id="87076" name="AutoShape 28"/>
            <p:cNvCxnSpPr>
              <a:cxnSpLocks noChangeShapeType="1"/>
              <a:stCxn id="14" idx="6"/>
              <a:endCxn id="12" idx="4"/>
            </p:cNvCxnSpPr>
            <p:nvPr/>
          </p:nvCxnSpPr>
          <p:spPr bwMode="auto">
            <a:xfrm flipH="1" flipV="1">
              <a:off x="3321419" y="3972573"/>
              <a:ext cx="714048" cy="1655617"/>
            </a:xfrm>
            <a:prstGeom prst="curvedConnector4">
              <a:avLst>
                <a:gd name="adj1" fmla="val -28856"/>
                <a:gd name="adj2" fmla="val 58861"/>
              </a:avLst>
            </a:prstGeom>
            <a:noFill/>
            <a:ln w="38100">
              <a:solidFill>
                <a:srgbClr val="CF5331"/>
              </a:solidFill>
              <a:round/>
              <a:headEnd/>
              <a:tailEnd type="triangle" w="med" len="med"/>
            </a:ln>
          </p:spPr>
        </p:cxnSp>
        <p:cxnSp>
          <p:nvCxnSpPr>
            <p:cNvPr id="87077" name="AutoShape 29"/>
            <p:cNvCxnSpPr>
              <a:cxnSpLocks noChangeShapeType="1"/>
              <a:stCxn id="12" idx="4"/>
              <a:endCxn id="16" idx="2"/>
            </p:cNvCxnSpPr>
            <p:nvPr/>
          </p:nvCxnSpPr>
          <p:spPr bwMode="auto">
            <a:xfrm rot="5400000" flipH="1" flipV="1">
              <a:off x="3760007" y="2658239"/>
              <a:ext cx="875746" cy="1752923"/>
            </a:xfrm>
            <a:prstGeom prst="curvedConnector4">
              <a:avLst>
                <a:gd name="adj1" fmla="val -23528"/>
                <a:gd name="adj2" fmla="val 72245"/>
              </a:avLst>
            </a:prstGeom>
            <a:noFill/>
            <a:ln w="38100">
              <a:solidFill>
                <a:srgbClr val="CF5331"/>
              </a:solidFill>
              <a:round/>
              <a:headEnd/>
              <a:tailEnd type="triangle" w="med" len="med"/>
            </a:ln>
          </p:spPr>
        </p:cxnSp>
        <p:cxnSp>
          <p:nvCxnSpPr>
            <p:cNvPr id="87078" name="AutoShape 31"/>
            <p:cNvCxnSpPr>
              <a:cxnSpLocks noChangeShapeType="1"/>
              <a:stCxn id="12" idx="4"/>
              <a:endCxn id="13" idx="4"/>
            </p:cNvCxnSpPr>
            <p:nvPr/>
          </p:nvCxnSpPr>
          <p:spPr bwMode="auto">
            <a:xfrm rot="16200000" flipV="1">
              <a:off x="2055737" y="2706891"/>
              <a:ext cx="1103269" cy="1428095"/>
            </a:xfrm>
            <a:prstGeom prst="curvedConnector3">
              <a:avLst>
                <a:gd name="adj1" fmla="val -18676"/>
              </a:avLst>
            </a:prstGeom>
            <a:noFill/>
            <a:ln w="38100">
              <a:solidFill>
                <a:srgbClr val="CF5331"/>
              </a:solidFill>
              <a:round/>
              <a:headEnd/>
              <a:tailEnd type="triangle" w="med" len="med"/>
            </a:ln>
          </p:spPr>
        </p:cxnSp>
        <p:cxnSp>
          <p:nvCxnSpPr>
            <p:cNvPr id="87079" name="AutoShape 32"/>
            <p:cNvCxnSpPr>
              <a:cxnSpLocks noChangeShapeType="1"/>
              <a:stCxn id="12" idx="4"/>
              <a:endCxn id="14" idx="1"/>
            </p:cNvCxnSpPr>
            <p:nvPr/>
          </p:nvCxnSpPr>
          <p:spPr bwMode="auto">
            <a:xfrm rot="5400000">
              <a:off x="2288983" y="4389697"/>
              <a:ext cx="1449559" cy="615312"/>
            </a:xfrm>
            <a:prstGeom prst="curvedConnector3">
              <a:avLst>
                <a:gd name="adj1" fmla="val 61991"/>
              </a:avLst>
            </a:prstGeom>
            <a:noFill/>
            <a:ln w="38100">
              <a:solidFill>
                <a:srgbClr val="CF5331"/>
              </a:solidFill>
              <a:round/>
              <a:headEnd/>
              <a:tailEnd type="triangle" w="med" len="med"/>
            </a:ln>
          </p:spPr>
        </p:cxnSp>
        <p:cxnSp>
          <p:nvCxnSpPr>
            <p:cNvPr id="87080" name="AutoShape 33"/>
            <p:cNvCxnSpPr>
              <a:cxnSpLocks noChangeShapeType="1"/>
              <a:stCxn id="14" idx="7"/>
              <a:endCxn id="12" idx="4"/>
            </p:cNvCxnSpPr>
            <p:nvPr/>
          </p:nvCxnSpPr>
          <p:spPr bwMode="auto">
            <a:xfrm rot="5400000" flipH="1">
              <a:off x="2839901" y="4454091"/>
              <a:ext cx="1449559" cy="486526"/>
            </a:xfrm>
            <a:prstGeom prst="curvedConnector3">
              <a:avLst>
                <a:gd name="adj1" fmla="val 36722"/>
              </a:avLst>
            </a:prstGeom>
            <a:noFill/>
            <a:ln w="38100">
              <a:solidFill>
                <a:srgbClr val="CF5331"/>
              </a:solidFill>
              <a:round/>
              <a:headEnd/>
              <a:tailEnd type="triangle" w="med" len="med"/>
            </a:ln>
          </p:spPr>
        </p:cxnSp>
        <p:sp>
          <p:nvSpPr>
            <p:cNvPr id="87081" name="Rectangle 35"/>
            <p:cNvSpPr>
              <a:spLocks noChangeArrowheads="1"/>
            </p:cNvSpPr>
            <p:nvPr/>
          </p:nvSpPr>
          <p:spPr bwMode="auto">
            <a:xfrm>
              <a:off x="2801982" y="2610302"/>
              <a:ext cx="1103268" cy="3248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sp>
          <p:nvSpPr>
            <p:cNvPr id="41" name="Oval 4"/>
            <p:cNvSpPr>
              <a:spLocks noChangeArrowheads="1"/>
            </p:cNvSpPr>
            <p:nvPr/>
          </p:nvSpPr>
          <p:spPr bwMode="auto">
            <a:xfrm>
              <a:off x="856560" y="1571000"/>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87083" name="AutoShape 36"/>
            <p:cNvCxnSpPr>
              <a:cxnSpLocks noChangeShapeType="1"/>
            </p:cNvCxnSpPr>
            <p:nvPr/>
          </p:nvCxnSpPr>
          <p:spPr bwMode="auto">
            <a:xfrm rot="16200000" flipH="1">
              <a:off x="1737766" y="2388920"/>
              <a:ext cx="1188769" cy="1978537"/>
            </a:xfrm>
            <a:prstGeom prst="curvedConnector3">
              <a:avLst>
                <a:gd name="adj1" fmla="val 147296"/>
              </a:avLst>
            </a:prstGeom>
            <a:noFill/>
            <a:ln w="38100">
              <a:solidFill>
                <a:srgbClr val="CF5331"/>
              </a:solidFill>
              <a:round/>
              <a:headEnd/>
              <a:tailEnd type="triangle" w="med" len="med"/>
            </a:ln>
          </p:spPr>
        </p:cxnSp>
        <p:cxnSp>
          <p:nvCxnSpPr>
            <p:cNvPr id="87084" name="AutoShape 36"/>
            <p:cNvCxnSpPr>
              <a:cxnSpLocks noChangeShapeType="1"/>
              <a:stCxn id="13" idx="3"/>
              <a:endCxn id="14" idx="1"/>
            </p:cNvCxnSpPr>
            <p:nvPr/>
          </p:nvCxnSpPr>
          <p:spPr bwMode="auto">
            <a:xfrm rot="16200000" flipH="1">
              <a:off x="705748" y="3420938"/>
              <a:ext cx="2637970" cy="1363703"/>
            </a:xfrm>
            <a:prstGeom prst="curvedConnector3">
              <a:avLst>
                <a:gd name="adj1" fmla="val 76231"/>
              </a:avLst>
            </a:prstGeom>
            <a:noFill/>
            <a:ln w="38100">
              <a:solidFill>
                <a:srgbClr val="CF5331"/>
              </a:solidFill>
              <a:round/>
              <a:headEnd/>
              <a:tailEnd type="triangle" w="med" len="med"/>
            </a:ln>
          </p:spPr>
        </p:cxnSp>
        <p:sp>
          <p:nvSpPr>
            <p:cNvPr id="87085" name="Rectangle 37"/>
            <p:cNvSpPr>
              <a:spLocks noChangeArrowheads="1"/>
            </p:cNvSpPr>
            <p:nvPr/>
          </p:nvSpPr>
          <p:spPr bwMode="auto">
            <a:xfrm>
              <a:off x="557294" y="3649177"/>
              <a:ext cx="1205814" cy="324827"/>
            </a:xfrm>
            <a:prstGeom prst="rect">
              <a:avLst/>
            </a:prstGeom>
            <a:solidFill>
              <a:srgbClr val="F8E2B2"/>
            </a:solidFill>
            <a:ln w="9525">
              <a:solidFill>
                <a:schemeClr val="tx1"/>
              </a:solidFill>
              <a:miter lim="800000"/>
              <a:headEnd/>
              <a:tailEnd/>
            </a:ln>
          </p:spPr>
          <p:txBody>
            <a:bodyPr wrap="none" anchor="ctr"/>
            <a:lstStyle/>
            <a:p>
              <a:pPr algn="ctr"/>
              <a:r>
                <a:rPr lang="en-GB" altLang="en-US" dirty="0">
                  <a:latin typeface="Calibri" pitchFamily="34" charset="0"/>
                </a:rPr>
                <a:t>Funding</a:t>
              </a:r>
            </a:p>
          </p:txBody>
        </p:sp>
        <p:grpSp>
          <p:nvGrpSpPr>
            <p:cNvPr id="87086" name="Group 38"/>
            <p:cNvGrpSpPr>
              <a:grpSpLocks/>
            </p:cNvGrpSpPr>
            <p:nvPr/>
          </p:nvGrpSpPr>
          <p:grpSpPr bwMode="auto">
            <a:xfrm>
              <a:off x="2737588" y="3972573"/>
              <a:ext cx="1103269" cy="1363702"/>
              <a:chOff x="1610" y="2749"/>
              <a:chExt cx="771" cy="953"/>
            </a:xfrm>
          </p:grpSpPr>
          <p:cxnSp>
            <p:nvCxnSpPr>
              <p:cNvPr id="87099" name="AutoShape 39"/>
              <p:cNvCxnSpPr>
                <a:cxnSpLocks noChangeShapeType="1"/>
              </p:cNvCxnSpPr>
              <p:nvPr/>
            </p:nvCxnSpPr>
            <p:spPr bwMode="auto">
              <a:xfrm rot="-5400000">
                <a:off x="1519" y="3203"/>
                <a:ext cx="953" cy="45"/>
              </a:xfrm>
              <a:prstGeom prst="curvedConnector3">
                <a:avLst>
                  <a:gd name="adj1" fmla="val 49949"/>
                </a:avLst>
              </a:prstGeom>
              <a:noFill/>
              <a:ln w="38100">
                <a:solidFill>
                  <a:schemeClr val="bg1"/>
                </a:solidFill>
                <a:round/>
                <a:headEnd/>
                <a:tailEnd type="triangle" w="med" len="med"/>
              </a:ln>
            </p:spPr>
          </p:cxnSp>
          <p:sp>
            <p:nvSpPr>
              <p:cNvPr id="87100" name="Rectangle 40"/>
              <p:cNvSpPr>
                <a:spLocks noChangeArrowheads="1"/>
              </p:cNvSpPr>
              <p:nvPr/>
            </p:nvSpPr>
            <p:spPr bwMode="auto">
              <a:xfrm>
                <a:off x="1610" y="3203"/>
                <a:ext cx="771" cy="227"/>
              </a:xfrm>
              <a:prstGeom prst="rect">
                <a:avLst/>
              </a:prstGeom>
              <a:solidFill>
                <a:srgbClr val="D6DAE6"/>
              </a:solidFill>
              <a:ln w="9525">
                <a:solidFill>
                  <a:schemeClr val="tx1"/>
                </a:solidFill>
                <a:miter lim="800000"/>
                <a:headEnd/>
                <a:tailEnd/>
              </a:ln>
            </p:spPr>
            <p:txBody>
              <a:bodyPr wrap="none" anchor="ctr"/>
              <a:lstStyle/>
              <a:p>
                <a:pPr algn="ctr"/>
                <a:r>
                  <a:rPr lang="en-GB" altLang="en-US" dirty="0">
                    <a:latin typeface="Calibri" pitchFamily="34" charset="0"/>
                  </a:rPr>
                  <a:t>Mandate</a:t>
                </a:r>
              </a:p>
            </p:txBody>
          </p:sp>
        </p:grpSp>
        <p:sp>
          <p:nvSpPr>
            <p:cNvPr id="46" name="Oval 41"/>
            <p:cNvSpPr>
              <a:spLocks noChangeArrowheads="1"/>
            </p:cNvSpPr>
            <p:nvPr/>
          </p:nvSpPr>
          <p:spPr bwMode="auto">
            <a:xfrm>
              <a:off x="4848197" y="5130258"/>
              <a:ext cx="1556008" cy="584214"/>
            </a:xfrm>
            <a:prstGeom prst="ellipse">
              <a:avLst/>
            </a:prstGeom>
            <a:solidFill>
              <a:schemeClr val="tx2">
                <a:lumMod val="75000"/>
              </a:schemeClr>
            </a:solid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Database</a:t>
              </a:r>
            </a:p>
          </p:txBody>
        </p:sp>
        <p:cxnSp>
          <p:nvCxnSpPr>
            <p:cNvPr id="87088" name="AutoShape 42"/>
            <p:cNvCxnSpPr>
              <a:cxnSpLocks noChangeShapeType="1"/>
              <a:stCxn id="12" idx="6"/>
              <a:endCxn id="46" idx="2"/>
            </p:cNvCxnSpPr>
            <p:nvPr/>
          </p:nvCxnSpPr>
          <p:spPr bwMode="auto">
            <a:xfrm>
              <a:off x="4099860" y="3680659"/>
              <a:ext cx="747675" cy="1741475"/>
            </a:xfrm>
            <a:prstGeom prst="curvedConnector3">
              <a:avLst>
                <a:gd name="adj1" fmla="val 50000"/>
              </a:avLst>
            </a:prstGeom>
            <a:noFill/>
            <a:ln w="38100">
              <a:solidFill>
                <a:schemeClr val="bg1"/>
              </a:solidFill>
              <a:round/>
              <a:headEnd/>
              <a:tailEnd type="triangle" w="med" len="med"/>
            </a:ln>
          </p:spPr>
        </p:cxnSp>
        <p:cxnSp>
          <p:nvCxnSpPr>
            <p:cNvPr id="87089" name="AutoShape 28"/>
            <p:cNvCxnSpPr>
              <a:cxnSpLocks noChangeShapeType="1"/>
              <a:stCxn id="7" idx="0"/>
              <a:endCxn id="12" idx="4"/>
            </p:cNvCxnSpPr>
            <p:nvPr/>
          </p:nvCxnSpPr>
          <p:spPr bwMode="auto">
            <a:xfrm rot="16200000" flipV="1">
              <a:off x="3082182" y="4211811"/>
              <a:ext cx="1585552" cy="1107077"/>
            </a:xfrm>
            <a:prstGeom prst="curvedConnector3">
              <a:avLst>
                <a:gd name="adj1" fmla="val 64806"/>
              </a:avLst>
            </a:prstGeom>
            <a:noFill/>
            <a:ln w="38100">
              <a:solidFill>
                <a:srgbClr val="CF5331"/>
              </a:solidFill>
              <a:round/>
              <a:headEnd/>
              <a:tailEnd type="triangle" w="med" len="med"/>
            </a:ln>
          </p:spPr>
        </p:cxnSp>
        <p:cxnSp>
          <p:nvCxnSpPr>
            <p:cNvPr id="87090" name="AutoShape 28"/>
            <p:cNvCxnSpPr>
              <a:cxnSpLocks noChangeShapeType="1"/>
              <a:stCxn id="7" idx="0"/>
              <a:endCxn id="12" idx="4"/>
            </p:cNvCxnSpPr>
            <p:nvPr/>
          </p:nvCxnSpPr>
          <p:spPr bwMode="auto">
            <a:xfrm rot="16200000" flipV="1">
              <a:off x="3082182" y="4211811"/>
              <a:ext cx="1585552" cy="1107077"/>
            </a:xfrm>
            <a:prstGeom prst="curvedConnector3">
              <a:avLst>
                <a:gd name="adj1" fmla="val 78056"/>
              </a:avLst>
            </a:prstGeom>
            <a:noFill/>
            <a:ln w="38100">
              <a:solidFill>
                <a:srgbClr val="CF5331"/>
              </a:solidFill>
              <a:round/>
              <a:headEnd/>
              <a:tailEnd type="triangle" w="med" len="med"/>
            </a:ln>
          </p:spPr>
        </p:cxnSp>
        <p:cxnSp>
          <p:nvCxnSpPr>
            <p:cNvPr id="87091" name="AutoShape 14"/>
            <p:cNvCxnSpPr>
              <a:cxnSpLocks noChangeShapeType="1"/>
            </p:cNvCxnSpPr>
            <p:nvPr/>
          </p:nvCxnSpPr>
          <p:spPr bwMode="auto">
            <a:xfrm flipH="1">
              <a:off x="5576132" y="2447174"/>
              <a:ext cx="1055092" cy="2065947"/>
            </a:xfrm>
            <a:prstGeom prst="curvedConnector4">
              <a:avLst>
                <a:gd name="adj1" fmla="val -21667"/>
                <a:gd name="adj2" fmla="val 57065"/>
              </a:avLst>
            </a:prstGeom>
            <a:noFill/>
            <a:ln w="38100">
              <a:solidFill>
                <a:schemeClr val="bg1"/>
              </a:solidFill>
              <a:round/>
              <a:headEnd/>
              <a:tailEnd type="triangle" w="med" len="med"/>
            </a:ln>
          </p:spPr>
        </p:cxnSp>
        <p:cxnSp>
          <p:nvCxnSpPr>
            <p:cNvPr id="87092" name="AutoShape 15"/>
            <p:cNvCxnSpPr>
              <a:cxnSpLocks noChangeShapeType="1"/>
            </p:cNvCxnSpPr>
            <p:nvPr/>
          </p:nvCxnSpPr>
          <p:spPr bwMode="auto">
            <a:xfrm rot="5400000">
              <a:off x="5384741" y="3494636"/>
              <a:ext cx="1209876" cy="827091"/>
            </a:xfrm>
            <a:prstGeom prst="curvedConnector3">
              <a:avLst>
                <a:gd name="adj1" fmla="val 50000"/>
              </a:avLst>
            </a:prstGeom>
            <a:noFill/>
            <a:ln w="38100">
              <a:solidFill>
                <a:schemeClr val="bg1"/>
              </a:solidFill>
              <a:round/>
              <a:headEnd/>
              <a:tailEnd type="triangle" w="med" len="med"/>
            </a:ln>
          </p:spPr>
        </p:cxnSp>
        <p:cxnSp>
          <p:nvCxnSpPr>
            <p:cNvPr id="52" name="Straight Connector 51"/>
            <p:cNvCxnSpPr/>
            <p:nvPr/>
          </p:nvCxnSpPr>
          <p:spPr>
            <a:xfrm flipH="1">
              <a:off x="4976806" y="2447320"/>
              <a:ext cx="96853" cy="2563873"/>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flipV="1">
              <a:off x="3565284" y="1990109"/>
              <a:ext cx="1508375" cy="457211"/>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flipV="1">
              <a:off x="2412568" y="2155213"/>
              <a:ext cx="2661091" cy="292107"/>
            </a:xfrm>
            <a:prstGeom prst="line">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5" name="Curved Connector 54"/>
            <p:cNvCxnSpPr/>
            <p:nvPr/>
          </p:nvCxnSpPr>
          <p:spPr>
            <a:xfrm rot="10800000" flipV="1">
              <a:off x="370704" y="2447320"/>
              <a:ext cx="4702955" cy="2563873"/>
            </a:xfrm>
            <a:prstGeom prst="curvedConnector3">
              <a:avLst>
                <a:gd name="adj1" fmla="val 12696"/>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6" name="Curved Connector 55"/>
            <p:cNvCxnSpPr/>
            <p:nvPr/>
          </p:nvCxnSpPr>
          <p:spPr>
            <a:xfrm rot="10800000" flipV="1">
              <a:off x="2412568" y="2447320"/>
              <a:ext cx="2661091" cy="615964"/>
            </a:xfrm>
            <a:prstGeom prst="curvedConnector3">
              <a:avLst>
                <a:gd name="adj1" fmla="val 95962"/>
              </a:avLst>
            </a:prstGeom>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87098" name="AutoShape 36"/>
            <p:cNvCxnSpPr>
              <a:cxnSpLocks noChangeShapeType="1"/>
            </p:cNvCxnSpPr>
            <p:nvPr/>
          </p:nvCxnSpPr>
          <p:spPr bwMode="auto">
            <a:xfrm rot="10800000" flipH="1" flipV="1">
              <a:off x="855879" y="1863342"/>
              <a:ext cx="1850705" cy="3971263"/>
            </a:xfrm>
            <a:prstGeom prst="curvedConnector4">
              <a:avLst>
                <a:gd name="adj1" fmla="val -25037"/>
                <a:gd name="adj2" fmla="val 101685"/>
              </a:avLst>
            </a:prstGeom>
            <a:noFill/>
            <a:ln w="38100">
              <a:solidFill>
                <a:srgbClr val="CF5331"/>
              </a:solidFill>
              <a:round/>
              <a:headEnd/>
              <a:tailEnd type="triangle" w="med" len="med"/>
            </a:ln>
          </p:spPr>
        </p:cxnSp>
      </p:grpSp>
      <p:grpSp>
        <p:nvGrpSpPr>
          <p:cNvPr id="60" name="Group 59"/>
          <p:cNvGrpSpPr/>
          <p:nvPr/>
        </p:nvGrpSpPr>
        <p:grpSpPr>
          <a:xfrm>
            <a:off x="1160201" y="1070646"/>
            <a:ext cx="8013442" cy="4454629"/>
            <a:chOff x="370704" y="1540837"/>
            <a:chExt cx="8013442" cy="4454629"/>
          </a:xfrm>
          <a:solidFill>
            <a:schemeClr val="tx2">
              <a:lumMod val="60000"/>
              <a:lumOff val="40000"/>
            </a:schemeClr>
          </a:solidFill>
        </p:grpSpPr>
        <p:cxnSp>
          <p:nvCxnSpPr>
            <p:cNvPr id="61" name="AutoShape 11"/>
            <p:cNvCxnSpPr>
              <a:cxnSpLocks noChangeShapeType="1"/>
            </p:cNvCxnSpPr>
            <p:nvPr/>
          </p:nvCxnSpPr>
          <p:spPr bwMode="auto">
            <a:xfrm rot="5400000">
              <a:off x="2787044" y="2367128"/>
              <a:ext cx="1555990" cy="487240"/>
            </a:xfrm>
            <a:prstGeom prst="curvedConnector3">
              <a:avLst>
                <a:gd name="adj1" fmla="val 50000"/>
              </a:avLst>
            </a:prstGeom>
            <a:grpFill/>
            <a:ln w="38100">
              <a:solidFill>
                <a:schemeClr val="bg1"/>
              </a:solidFill>
              <a:round/>
              <a:headEnd/>
              <a:tailEnd type="triangle" w="med" len="med"/>
            </a:ln>
            <a:effectLst/>
            <a:extLst/>
          </p:spPr>
        </p:cxnSp>
        <p:cxnSp>
          <p:nvCxnSpPr>
            <p:cNvPr id="62" name="AutoShape 11"/>
            <p:cNvCxnSpPr>
              <a:cxnSpLocks noChangeShapeType="1"/>
            </p:cNvCxnSpPr>
            <p:nvPr/>
          </p:nvCxnSpPr>
          <p:spPr bwMode="auto">
            <a:xfrm rot="10800000" flipV="1">
              <a:off x="2478586" y="1540837"/>
              <a:ext cx="551633" cy="4087353"/>
            </a:xfrm>
            <a:prstGeom prst="curvedConnector3">
              <a:avLst>
                <a:gd name="adj1" fmla="val 531207"/>
              </a:avLst>
            </a:prstGeom>
            <a:grpFill/>
            <a:ln w="38100">
              <a:solidFill>
                <a:schemeClr val="bg1"/>
              </a:solidFill>
              <a:round/>
              <a:headEnd/>
              <a:tailEnd type="triangle" w="med" len="med"/>
            </a:ln>
            <a:effectLst/>
            <a:extLst/>
          </p:spPr>
        </p:cxnSp>
        <p:sp>
          <p:nvSpPr>
            <p:cNvPr id="63" name="Oval 5"/>
            <p:cNvSpPr>
              <a:spLocks noChangeArrowheads="1"/>
            </p:cNvSpPr>
            <p:nvPr/>
          </p:nvSpPr>
          <p:spPr bwMode="auto">
            <a:xfrm>
              <a:off x="3845376" y="5558126"/>
              <a:ext cx="1166240" cy="437340"/>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200" dirty="0">
                  <a:solidFill>
                    <a:schemeClr val="bg1"/>
                  </a:solidFill>
                  <a:latin typeface="+mn-lt"/>
                </a:rPr>
                <a:t>Institutional </a:t>
              </a:r>
            </a:p>
            <a:p>
              <a:pPr algn="ctr" fontAlgn="auto">
                <a:spcBef>
                  <a:spcPts val="0"/>
                </a:spcBef>
                <a:spcAft>
                  <a:spcPts val="0"/>
                </a:spcAft>
                <a:defRPr/>
              </a:pPr>
              <a:r>
                <a:rPr lang="en-GB" altLang="en-US" sz="1200" dirty="0">
                  <a:solidFill>
                    <a:schemeClr val="bg1"/>
                  </a:solidFill>
                  <a:latin typeface="+mn-lt"/>
                </a:rPr>
                <a:t>OA Fund</a:t>
              </a:r>
            </a:p>
          </p:txBody>
        </p:sp>
        <p:cxnSp>
          <p:nvCxnSpPr>
            <p:cNvPr id="64" name="AutoShape 22"/>
            <p:cNvCxnSpPr>
              <a:cxnSpLocks noChangeShapeType="1"/>
              <a:stCxn id="86" idx="6"/>
              <a:endCxn id="73" idx="2"/>
            </p:cNvCxnSpPr>
            <p:nvPr/>
          </p:nvCxnSpPr>
          <p:spPr bwMode="auto">
            <a:xfrm flipV="1">
              <a:off x="4749514" y="3810875"/>
              <a:ext cx="1558313" cy="520868"/>
            </a:xfrm>
            <a:prstGeom prst="curvedConnector3">
              <a:avLst>
                <a:gd name="adj1" fmla="val 49954"/>
              </a:avLst>
            </a:prstGeom>
            <a:grpFill/>
            <a:ln w="57150">
              <a:solidFill>
                <a:schemeClr val="bg1"/>
              </a:solidFill>
              <a:round/>
              <a:headEnd/>
              <a:tailEnd type="triangle" w="med" len="med"/>
            </a:ln>
            <a:effectLst/>
            <a:extLst/>
          </p:spPr>
        </p:cxnSp>
        <p:cxnSp>
          <p:nvCxnSpPr>
            <p:cNvPr id="65" name="AutoShape 23"/>
            <p:cNvCxnSpPr>
              <a:cxnSpLocks noChangeShapeType="1"/>
              <a:stCxn id="86" idx="6"/>
              <a:endCxn id="74" idx="2"/>
            </p:cNvCxnSpPr>
            <p:nvPr/>
          </p:nvCxnSpPr>
          <p:spPr bwMode="auto">
            <a:xfrm>
              <a:off x="4749514" y="4331743"/>
              <a:ext cx="583831" cy="387790"/>
            </a:xfrm>
            <a:prstGeom prst="curvedConnector3">
              <a:avLst>
                <a:gd name="adj1" fmla="val 49755"/>
              </a:avLst>
            </a:prstGeom>
            <a:grpFill/>
            <a:ln w="76200">
              <a:solidFill>
                <a:schemeClr val="bg1"/>
              </a:solidFill>
              <a:round/>
              <a:headEnd/>
              <a:tailEnd type="triangle" w="med" len="med"/>
            </a:ln>
            <a:effectLst/>
            <a:extLst/>
          </p:spPr>
        </p:cxnSp>
        <p:cxnSp>
          <p:nvCxnSpPr>
            <p:cNvPr id="66" name="AutoShape 36"/>
            <p:cNvCxnSpPr>
              <a:cxnSpLocks noChangeShapeType="1"/>
            </p:cNvCxnSpPr>
            <p:nvPr/>
          </p:nvCxnSpPr>
          <p:spPr bwMode="auto">
            <a:xfrm rot="16200000" flipH="1">
              <a:off x="488542" y="3638146"/>
              <a:ext cx="2844386" cy="1135703"/>
            </a:xfrm>
            <a:prstGeom prst="curvedConnector2">
              <a:avLst/>
            </a:prstGeom>
            <a:grpFill/>
            <a:ln w="38100">
              <a:solidFill>
                <a:srgbClr val="CF5331"/>
              </a:solidFill>
              <a:round/>
              <a:headEnd/>
              <a:tailEnd type="triangle" w="med" len="med"/>
            </a:ln>
            <a:effectLst/>
            <a:extLst/>
          </p:spPr>
        </p:cxnSp>
        <p:cxnSp>
          <p:nvCxnSpPr>
            <p:cNvPr id="67" name="AutoShape 30"/>
            <p:cNvCxnSpPr>
              <a:cxnSpLocks noChangeShapeType="1"/>
              <a:stCxn id="68" idx="4"/>
              <a:endCxn id="71" idx="2"/>
            </p:cNvCxnSpPr>
            <p:nvPr/>
          </p:nvCxnSpPr>
          <p:spPr bwMode="auto">
            <a:xfrm rot="5400000" flipH="1" flipV="1">
              <a:off x="3435180" y="2333412"/>
              <a:ext cx="1525401" cy="1752923"/>
            </a:xfrm>
            <a:prstGeom prst="curvedConnector4">
              <a:avLst>
                <a:gd name="adj1" fmla="val -13509"/>
                <a:gd name="adj2" fmla="val 58935"/>
              </a:avLst>
            </a:prstGeom>
            <a:grpFill/>
            <a:ln w="38100">
              <a:solidFill>
                <a:srgbClr val="CF5331"/>
              </a:solidFill>
              <a:round/>
              <a:headEnd/>
              <a:tailEnd type="triangle" w="med" len="med"/>
            </a:ln>
            <a:effectLst/>
            <a:extLst/>
          </p:spPr>
        </p:cxnSp>
        <p:sp>
          <p:nvSpPr>
            <p:cNvPr id="68" name="Oval 2"/>
            <p:cNvSpPr>
              <a:spLocks noChangeArrowheads="1"/>
            </p:cNvSpPr>
            <p:nvPr/>
          </p:nvSpPr>
          <p:spPr bwMode="auto">
            <a:xfrm>
              <a:off x="2542978" y="3388743"/>
              <a:ext cx="1556882" cy="583831"/>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Researcher</a:t>
              </a:r>
            </a:p>
          </p:txBody>
        </p:sp>
        <p:sp>
          <p:nvSpPr>
            <p:cNvPr id="69" name="Oval 3"/>
            <p:cNvSpPr>
              <a:spLocks noChangeArrowheads="1"/>
            </p:cNvSpPr>
            <p:nvPr/>
          </p:nvSpPr>
          <p:spPr bwMode="auto">
            <a:xfrm>
              <a:off x="1114882" y="2285474"/>
              <a:ext cx="1556882" cy="583831"/>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Other Funder</a:t>
              </a:r>
            </a:p>
          </p:txBody>
        </p:sp>
        <p:sp>
          <p:nvSpPr>
            <p:cNvPr id="70" name="Oval 5"/>
            <p:cNvSpPr>
              <a:spLocks noChangeArrowheads="1"/>
            </p:cNvSpPr>
            <p:nvPr/>
          </p:nvSpPr>
          <p:spPr bwMode="auto">
            <a:xfrm>
              <a:off x="2478585" y="5336275"/>
              <a:ext cx="1556882" cy="583831"/>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Institution</a:t>
              </a:r>
            </a:p>
          </p:txBody>
        </p:sp>
        <p:sp>
          <p:nvSpPr>
            <p:cNvPr id="71" name="Oval 6"/>
            <p:cNvSpPr>
              <a:spLocks noChangeArrowheads="1"/>
            </p:cNvSpPr>
            <p:nvPr/>
          </p:nvSpPr>
          <p:spPr bwMode="auto">
            <a:xfrm>
              <a:off x="5074342" y="2155258"/>
              <a:ext cx="1556882" cy="583831"/>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Publisher </a:t>
              </a:r>
            </a:p>
            <a:p>
              <a:pPr algn="ctr" fontAlgn="auto">
                <a:spcBef>
                  <a:spcPts val="0"/>
                </a:spcBef>
                <a:spcAft>
                  <a:spcPts val="0"/>
                </a:spcAft>
                <a:defRPr/>
              </a:pPr>
              <a:r>
                <a:rPr lang="en-GB" altLang="en-US" sz="1400" i="1" dirty="0">
                  <a:solidFill>
                    <a:schemeClr val="bg1"/>
                  </a:solidFill>
                  <a:latin typeface="+mn-lt"/>
                </a:rPr>
                <a:t>with OA Option</a:t>
              </a:r>
            </a:p>
          </p:txBody>
        </p:sp>
        <p:sp>
          <p:nvSpPr>
            <p:cNvPr id="72" name="Oval 7"/>
            <p:cNvSpPr>
              <a:spLocks noChangeArrowheads="1"/>
            </p:cNvSpPr>
            <p:nvPr/>
          </p:nvSpPr>
          <p:spPr bwMode="auto">
            <a:xfrm>
              <a:off x="5074342" y="2804912"/>
              <a:ext cx="1556882" cy="583831"/>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Open Access</a:t>
              </a:r>
            </a:p>
            <a:p>
              <a:pPr algn="ctr" fontAlgn="auto">
                <a:spcBef>
                  <a:spcPts val="0"/>
                </a:spcBef>
                <a:spcAft>
                  <a:spcPts val="0"/>
                </a:spcAft>
                <a:defRPr/>
              </a:pPr>
              <a:r>
                <a:rPr lang="en-GB" altLang="en-US" sz="1600" dirty="0">
                  <a:solidFill>
                    <a:schemeClr val="bg1"/>
                  </a:solidFill>
                  <a:latin typeface="+mn-lt"/>
                </a:rPr>
                <a:t>Publisher</a:t>
              </a:r>
            </a:p>
          </p:txBody>
        </p:sp>
        <p:sp>
          <p:nvSpPr>
            <p:cNvPr id="73" name="Oval 8"/>
            <p:cNvSpPr>
              <a:spLocks noChangeArrowheads="1"/>
            </p:cNvSpPr>
            <p:nvPr/>
          </p:nvSpPr>
          <p:spPr bwMode="auto">
            <a:xfrm>
              <a:off x="6307827" y="3518960"/>
              <a:ext cx="1556882" cy="583831"/>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Central/subject</a:t>
              </a:r>
            </a:p>
            <a:p>
              <a:pPr algn="ctr" fontAlgn="auto">
                <a:spcBef>
                  <a:spcPts val="0"/>
                </a:spcBef>
                <a:spcAft>
                  <a:spcPts val="0"/>
                </a:spcAft>
                <a:defRPr/>
              </a:pPr>
              <a:r>
                <a:rPr lang="en-GB" altLang="en-US" sz="1600" dirty="0">
                  <a:solidFill>
                    <a:schemeClr val="bg1"/>
                  </a:solidFill>
                  <a:latin typeface="+mn-lt"/>
                </a:rPr>
                <a:t>Repository</a:t>
              </a:r>
            </a:p>
          </p:txBody>
        </p:sp>
        <p:sp>
          <p:nvSpPr>
            <p:cNvPr id="74" name="Oval 9"/>
            <p:cNvSpPr>
              <a:spLocks noChangeArrowheads="1"/>
            </p:cNvSpPr>
            <p:nvPr/>
          </p:nvSpPr>
          <p:spPr bwMode="auto">
            <a:xfrm>
              <a:off x="5333345" y="4427618"/>
              <a:ext cx="1556882" cy="583831"/>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Repository</a:t>
              </a:r>
            </a:p>
          </p:txBody>
        </p:sp>
        <p:cxnSp>
          <p:nvCxnSpPr>
            <p:cNvPr id="75" name="AutoShape 10"/>
            <p:cNvCxnSpPr>
              <a:cxnSpLocks noChangeShapeType="1"/>
              <a:stCxn id="69" idx="6"/>
              <a:endCxn id="68" idx="0"/>
            </p:cNvCxnSpPr>
            <p:nvPr/>
          </p:nvCxnSpPr>
          <p:spPr bwMode="auto">
            <a:xfrm>
              <a:off x="2671764" y="2577390"/>
              <a:ext cx="649655" cy="811353"/>
            </a:xfrm>
            <a:prstGeom prst="curvedConnector2">
              <a:avLst/>
            </a:prstGeom>
            <a:grpFill/>
            <a:ln w="38100">
              <a:solidFill>
                <a:schemeClr val="bg1"/>
              </a:solidFill>
              <a:round/>
              <a:headEnd/>
              <a:tailEnd type="triangle" w="med" len="med"/>
            </a:ln>
            <a:effectLst/>
            <a:extLst/>
          </p:spPr>
        </p:cxnSp>
        <p:cxnSp>
          <p:nvCxnSpPr>
            <p:cNvPr id="76" name="AutoShape 11"/>
            <p:cNvCxnSpPr>
              <a:cxnSpLocks noChangeShapeType="1"/>
              <a:stCxn id="97" idx="6"/>
              <a:endCxn id="68" idx="0"/>
            </p:cNvCxnSpPr>
            <p:nvPr/>
          </p:nvCxnSpPr>
          <p:spPr bwMode="auto">
            <a:xfrm>
              <a:off x="2412761" y="1863342"/>
              <a:ext cx="908657" cy="1525401"/>
            </a:xfrm>
            <a:prstGeom prst="curvedConnector2">
              <a:avLst/>
            </a:prstGeom>
            <a:grpFill/>
            <a:ln w="38100">
              <a:solidFill>
                <a:schemeClr val="bg1"/>
              </a:solidFill>
              <a:round/>
              <a:headEnd/>
              <a:tailEnd type="triangle" w="med" len="med"/>
            </a:ln>
            <a:effectLst/>
            <a:extLst/>
          </p:spPr>
        </p:cxnSp>
        <p:cxnSp>
          <p:nvCxnSpPr>
            <p:cNvPr id="77" name="AutoShape 12"/>
            <p:cNvCxnSpPr>
              <a:cxnSpLocks noChangeShapeType="1"/>
              <a:stCxn id="97" idx="2"/>
              <a:endCxn id="70" idx="2"/>
            </p:cNvCxnSpPr>
            <p:nvPr/>
          </p:nvCxnSpPr>
          <p:spPr bwMode="auto">
            <a:xfrm rot="10800000" flipH="1" flipV="1">
              <a:off x="855880" y="1863342"/>
              <a:ext cx="1622706" cy="3764848"/>
            </a:xfrm>
            <a:prstGeom prst="curvedConnector3">
              <a:avLst>
                <a:gd name="adj1" fmla="val -12699"/>
              </a:avLst>
            </a:prstGeom>
            <a:grpFill/>
            <a:ln w="38100">
              <a:solidFill>
                <a:srgbClr val="CF5331"/>
              </a:solidFill>
              <a:round/>
              <a:headEnd/>
              <a:tailEnd type="triangle" w="med" len="med"/>
            </a:ln>
            <a:effectLst/>
            <a:extLst/>
          </p:spPr>
        </p:cxnSp>
        <p:cxnSp>
          <p:nvCxnSpPr>
            <p:cNvPr id="78" name="AutoShape 13"/>
            <p:cNvCxnSpPr>
              <a:cxnSpLocks noChangeShapeType="1"/>
              <a:stCxn id="69" idx="2"/>
              <a:endCxn id="70" idx="2"/>
            </p:cNvCxnSpPr>
            <p:nvPr/>
          </p:nvCxnSpPr>
          <p:spPr bwMode="auto">
            <a:xfrm rot="10800000" flipH="1" flipV="1">
              <a:off x="1114882" y="2577390"/>
              <a:ext cx="1363703" cy="3050801"/>
            </a:xfrm>
            <a:prstGeom prst="curvedConnector3">
              <a:avLst>
                <a:gd name="adj1" fmla="val -15111"/>
              </a:avLst>
            </a:prstGeom>
            <a:grpFill/>
            <a:ln w="38100">
              <a:solidFill>
                <a:srgbClr val="CF5331"/>
              </a:solidFill>
              <a:round/>
              <a:headEnd/>
              <a:tailEnd type="triangle" w="med" len="med"/>
            </a:ln>
            <a:effectLst/>
            <a:extLst/>
          </p:spPr>
        </p:cxnSp>
        <p:cxnSp>
          <p:nvCxnSpPr>
            <p:cNvPr id="79" name="AutoShape 14"/>
            <p:cNvCxnSpPr>
              <a:cxnSpLocks noChangeShapeType="1"/>
              <a:stCxn id="88" idx="0"/>
              <a:endCxn id="73" idx="0"/>
            </p:cNvCxnSpPr>
            <p:nvPr/>
          </p:nvCxnSpPr>
          <p:spPr bwMode="auto">
            <a:xfrm rot="16200000" flipH="1">
              <a:off x="6307827" y="2740519"/>
              <a:ext cx="1103268" cy="453614"/>
            </a:xfrm>
            <a:prstGeom prst="curvedConnector3">
              <a:avLst>
                <a:gd name="adj1" fmla="val 50000"/>
              </a:avLst>
            </a:prstGeom>
            <a:grpFill/>
            <a:ln w="38100">
              <a:solidFill>
                <a:schemeClr val="bg1"/>
              </a:solidFill>
              <a:round/>
              <a:headEnd/>
              <a:tailEnd type="triangle" w="med" len="med"/>
            </a:ln>
            <a:effectLst/>
            <a:extLst/>
          </p:spPr>
        </p:cxnSp>
        <p:cxnSp>
          <p:nvCxnSpPr>
            <p:cNvPr id="80" name="AutoShape 15"/>
            <p:cNvCxnSpPr>
              <a:cxnSpLocks noChangeShapeType="1"/>
              <a:stCxn id="72" idx="6"/>
              <a:endCxn id="73" idx="0"/>
            </p:cNvCxnSpPr>
            <p:nvPr/>
          </p:nvCxnSpPr>
          <p:spPr bwMode="auto">
            <a:xfrm>
              <a:off x="6631224" y="3096828"/>
              <a:ext cx="455044" cy="422132"/>
            </a:xfrm>
            <a:prstGeom prst="curvedConnector2">
              <a:avLst/>
            </a:prstGeom>
            <a:grpFill/>
            <a:ln w="38100">
              <a:solidFill>
                <a:schemeClr val="bg1"/>
              </a:solidFill>
              <a:round/>
              <a:headEnd/>
              <a:tailEnd type="triangle" w="med" len="med"/>
            </a:ln>
            <a:effectLst/>
            <a:extLst/>
          </p:spPr>
        </p:cxnSp>
        <p:cxnSp>
          <p:nvCxnSpPr>
            <p:cNvPr id="81" name="AutoShape 16"/>
            <p:cNvCxnSpPr>
              <a:cxnSpLocks noChangeShapeType="1"/>
              <a:stCxn id="68" idx="6"/>
              <a:endCxn id="86" idx="2"/>
            </p:cNvCxnSpPr>
            <p:nvPr/>
          </p:nvCxnSpPr>
          <p:spPr bwMode="auto">
            <a:xfrm>
              <a:off x="4099860" y="3680658"/>
              <a:ext cx="324828" cy="651085"/>
            </a:xfrm>
            <a:prstGeom prst="curvedConnector3">
              <a:avLst>
                <a:gd name="adj1" fmla="val 49778"/>
              </a:avLst>
            </a:prstGeom>
            <a:grpFill/>
            <a:ln w="76200">
              <a:solidFill>
                <a:schemeClr val="bg1"/>
              </a:solidFill>
              <a:round/>
              <a:headEnd/>
              <a:tailEnd type="triangle" w="med" len="med"/>
            </a:ln>
            <a:effectLst/>
            <a:extLst/>
          </p:spPr>
        </p:cxnSp>
        <p:cxnSp>
          <p:nvCxnSpPr>
            <p:cNvPr id="82" name="AutoShape 17"/>
            <p:cNvCxnSpPr>
              <a:cxnSpLocks noChangeShapeType="1"/>
              <a:stCxn id="85" idx="6"/>
              <a:endCxn id="72" idx="2"/>
            </p:cNvCxnSpPr>
            <p:nvPr/>
          </p:nvCxnSpPr>
          <p:spPr bwMode="auto">
            <a:xfrm>
              <a:off x="4685122" y="2773431"/>
              <a:ext cx="389220" cy="323396"/>
            </a:xfrm>
            <a:prstGeom prst="curvedConnector3">
              <a:avLst>
                <a:gd name="adj1" fmla="val 49634"/>
              </a:avLst>
            </a:prstGeom>
            <a:grpFill/>
            <a:ln w="38100">
              <a:solidFill>
                <a:schemeClr val="bg1"/>
              </a:solidFill>
              <a:round/>
              <a:headEnd/>
              <a:tailEnd type="triangle" w="med" len="med"/>
            </a:ln>
            <a:effectLst/>
            <a:extLst/>
          </p:spPr>
        </p:cxnSp>
        <p:cxnSp>
          <p:nvCxnSpPr>
            <p:cNvPr id="83" name="AutoShape 18"/>
            <p:cNvCxnSpPr>
              <a:cxnSpLocks noChangeShapeType="1"/>
              <a:stCxn id="85" idx="6"/>
              <a:endCxn id="71" idx="2"/>
            </p:cNvCxnSpPr>
            <p:nvPr/>
          </p:nvCxnSpPr>
          <p:spPr bwMode="auto">
            <a:xfrm flipV="1">
              <a:off x="4685122" y="2447173"/>
              <a:ext cx="389220" cy="326258"/>
            </a:xfrm>
            <a:prstGeom prst="curvedConnector3">
              <a:avLst>
                <a:gd name="adj1" fmla="val 61028"/>
              </a:avLst>
            </a:prstGeom>
            <a:grpFill/>
            <a:ln w="38100">
              <a:solidFill>
                <a:schemeClr val="bg1"/>
              </a:solidFill>
              <a:round/>
              <a:headEnd/>
              <a:tailEnd type="triangle" w="med" len="med"/>
            </a:ln>
            <a:effectLst/>
            <a:extLst/>
          </p:spPr>
        </p:cxnSp>
        <p:cxnSp>
          <p:nvCxnSpPr>
            <p:cNvPr id="84" name="AutoShape 19"/>
            <p:cNvCxnSpPr>
              <a:cxnSpLocks noChangeShapeType="1"/>
              <a:stCxn id="68" idx="6"/>
              <a:endCxn id="85" idx="2"/>
            </p:cNvCxnSpPr>
            <p:nvPr/>
          </p:nvCxnSpPr>
          <p:spPr bwMode="auto">
            <a:xfrm flipV="1">
              <a:off x="4099860" y="2773431"/>
              <a:ext cx="260434" cy="907227"/>
            </a:xfrm>
            <a:prstGeom prst="curvedConnector3">
              <a:avLst>
                <a:gd name="adj1" fmla="val 50000"/>
              </a:avLst>
            </a:prstGeom>
            <a:grpFill/>
            <a:ln w="38100">
              <a:solidFill>
                <a:schemeClr val="bg1"/>
              </a:solidFill>
              <a:round/>
              <a:headEnd/>
              <a:tailEnd type="triangle" w="med" len="med"/>
            </a:ln>
            <a:effectLst/>
            <a:extLst/>
          </p:spPr>
        </p:cxnSp>
        <p:sp>
          <p:nvSpPr>
            <p:cNvPr id="85" name="Oval 20"/>
            <p:cNvSpPr>
              <a:spLocks noChangeArrowheads="1"/>
            </p:cNvSpPr>
            <p:nvPr/>
          </p:nvSpPr>
          <p:spPr bwMode="auto">
            <a:xfrm>
              <a:off x="4360294" y="2610302"/>
              <a:ext cx="324828" cy="324827"/>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b="1" dirty="0">
                  <a:latin typeface="+mn-lt"/>
                </a:rPr>
                <a:t>?</a:t>
              </a:r>
            </a:p>
          </p:txBody>
        </p:sp>
        <p:sp>
          <p:nvSpPr>
            <p:cNvPr id="86" name="Oval 21"/>
            <p:cNvSpPr>
              <a:spLocks noChangeArrowheads="1"/>
            </p:cNvSpPr>
            <p:nvPr/>
          </p:nvSpPr>
          <p:spPr bwMode="auto">
            <a:xfrm>
              <a:off x="4424687" y="4168614"/>
              <a:ext cx="324827" cy="324828"/>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b="1" dirty="0">
                  <a:latin typeface="+mn-lt"/>
                </a:rPr>
                <a:t>?</a:t>
              </a:r>
            </a:p>
          </p:txBody>
        </p:sp>
        <p:sp>
          <p:nvSpPr>
            <p:cNvPr id="87" name="Line 24"/>
            <p:cNvSpPr>
              <a:spLocks noChangeShapeType="1"/>
            </p:cNvSpPr>
            <p:nvPr/>
          </p:nvSpPr>
          <p:spPr bwMode="auto">
            <a:xfrm>
              <a:off x="6891658" y="4686621"/>
              <a:ext cx="1492488" cy="0"/>
            </a:xfrm>
            <a:prstGeom prst="line">
              <a:avLst/>
            </a:prstGeom>
            <a:grpFill/>
            <a:ln w="38100">
              <a:solidFill>
                <a:schemeClr val="bg1"/>
              </a:solidFill>
              <a:round/>
              <a:headEnd/>
              <a:tailEnd type="triangle" w="med" len="med"/>
            </a:ln>
            <a:effectLst/>
            <a:extLst/>
          </p:spPr>
          <p:txBody>
            <a:bodyPr/>
            <a:lstStyle/>
            <a:p>
              <a:pPr fontAlgn="auto">
                <a:spcBef>
                  <a:spcPts val="0"/>
                </a:spcBef>
                <a:spcAft>
                  <a:spcPts val="0"/>
                </a:spcAft>
                <a:defRPr/>
              </a:pPr>
              <a:endParaRPr lang="en-GB" dirty="0">
                <a:latin typeface="+mn-lt"/>
              </a:endParaRPr>
            </a:p>
          </p:txBody>
        </p:sp>
        <p:sp>
          <p:nvSpPr>
            <p:cNvPr id="88" name="Line 25"/>
            <p:cNvSpPr>
              <a:spLocks noChangeShapeType="1"/>
            </p:cNvSpPr>
            <p:nvPr/>
          </p:nvSpPr>
          <p:spPr bwMode="auto">
            <a:xfrm>
              <a:off x="6632654" y="2415692"/>
              <a:ext cx="1751492" cy="0"/>
            </a:xfrm>
            <a:prstGeom prst="line">
              <a:avLst/>
            </a:prstGeom>
            <a:grpFill/>
            <a:ln w="38100">
              <a:solidFill>
                <a:schemeClr val="bg1"/>
              </a:solidFill>
              <a:round/>
              <a:headEnd/>
              <a:tailEnd type="triangle" w="med" len="med"/>
            </a:ln>
            <a:effectLst/>
            <a:extLst/>
          </p:spPr>
          <p:txBody>
            <a:bodyPr/>
            <a:lstStyle/>
            <a:p>
              <a:pPr fontAlgn="auto">
                <a:spcBef>
                  <a:spcPts val="0"/>
                </a:spcBef>
                <a:spcAft>
                  <a:spcPts val="0"/>
                </a:spcAft>
                <a:defRPr/>
              </a:pPr>
              <a:endParaRPr lang="en-GB" dirty="0">
                <a:latin typeface="+mn-lt"/>
              </a:endParaRPr>
            </a:p>
          </p:txBody>
        </p:sp>
        <p:sp>
          <p:nvSpPr>
            <p:cNvPr id="89" name="Line 26"/>
            <p:cNvSpPr>
              <a:spLocks noChangeShapeType="1"/>
            </p:cNvSpPr>
            <p:nvPr/>
          </p:nvSpPr>
          <p:spPr bwMode="auto">
            <a:xfrm>
              <a:off x="6632654" y="3063915"/>
              <a:ext cx="1751492" cy="0"/>
            </a:xfrm>
            <a:prstGeom prst="line">
              <a:avLst/>
            </a:prstGeom>
            <a:grpFill/>
            <a:ln w="38100">
              <a:solidFill>
                <a:schemeClr val="bg1"/>
              </a:solidFill>
              <a:round/>
              <a:headEnd/>
              <a:tailEnd type="triangle" w="med" len="med"/>
            </a:ln>
            <a:effectLst/>
            <a:extLst/>
          </p:spPr>
          <p:txBody>
            <a:bodyPr/>
            <a:lstStyle/>
            <a:p>
              <a:pPr fontAlgn="auto">
                <a:spcBef>
                  <a:spcPts val="0"/>
                </a:spcBef>
                <a:spcAft>
                  <a:spcPts val="0"/>
                </a:spcAft>
                <a:defRPr/>
              </a:pPr>
              <a:endParaRPr lang="en-GB" dirty="0">
                <a:latin typeface="+mn-lt"/>
              </a:endParaRPr>
            </a:p>
          </p:txBody>
        </p:sp>
        <p:sp>
          <p:nvSpPr>
            <p:cNvPr id="90" name="Line 27"/>
            <p:cNvSpPr>
              <a:spLocks noChangeShapeType="1"/>
            </p:cNvSpPr>
            <p:nvPr/>
          </p:nvSpPr>
          <p:spPr bwMode="auto">
            <a:xfrm>
              <a:off x="7864709" y="3777963"/>
              <a:ext cx="519437" cy="0"/>
            </a:xfrm>
            <a:prstGeom prst="line">
              <a:avLst/>
            </a:prstGeom>
            <a:grpFill/>
            <a:ln w="38100">
              <a:solidFill>
                <a:schemeClr val="bg1"/>
              </a:solidFill>
              <a:round/>
              <a:headEnd/>
              <a:tailEnd type="triangle" w="med" len="med"/>
            </a:ln>
            <a:effectLst/>
            <a:extLst/>
          </p:spPr>
          <p:txBody>
            <a:bodyPr/>
            <a:lstStyle/>
            <a:p>
              <a:pPr fontAlgn="auto">
                <a:spcBef>
                  <a:spcPts val="0"/>
                </a:spcBef>
                <a:spcAft>
                  <a:spcPts val="0"/>
                </a:spcAft>
                <a:defRPr/>
              </a:pPr>
              <a:endParaRPr lang="en-GB" dirty="0">
                <a:latin typeface="+mn-lt"/>
              </a:endParaRPr>
            </a:p>
          </p:txBody>
        </p:sp>
        <p:cxnSp>
          <p:nvCxnSpPr>
            <p:cNvPr id="91" name="AutoShape 28"/>
            <p:cNvCxnSpPr>
              <a:cxnSpLocks noChangeShapeType="1"/>
              <a:stCxn id="70" idx="6"/>
              <a:endCxn id="68" idx="4"/>
            </p:cNvCxnSpPr>
            <p:nvPr/>
          </p:nvCxnSpPr>
          <p:spPr bwMode="auto">
            <a:xfrm flipH="1" flipV="1">
              <a:off x="3321419" y="3972573"/>
              <a:ext cx="714048" cy="1655617"/>
            </a:xfrm>
            <a:prstGeom prst="curvedConnector4">
              <a:avLst>
                <a:gd name="adj1" fmla="val -28856"/>
                <a:gd name="adj2" fmla="val 58861"/>
              </a:avLst>
            </a:prstGeom>
            <a:grpFill/>
            <a:ln w="38100">
              <a:solidFill>
                <a:srgbClr val="CF5331"/>
              </a:solidFill>
              <a:round/>
              <a:headEnd/>
              <a:tailEnd type="triangle" w="med" len="med"/>
            </a:ln>
            <a:effectLst/>
            <a:extLst/>
          </p:spPr>
        </p:cxnSp>
        <p:cxnSp>
          <p:nvCxnSpPr>
            <p:cNvPr id="92" name="AutoShape 29"/>
            <p:cNvCxnSpPr>
              <a:cxnSpLocks noChangeShapeType="1"/>
              <a:stCxn id="68" idx="4"/>
              <a:endCxn id="72" idx="2"/>
            </p:cNvCxnSpPr>
            <p:nvPr/>
          </p:nvCxnSpPr>
          <p:spPr bwMode="auto">
            <a:xfrm rot="5400000" flipH="1" flipV="1">
              <a:off x="3760007" y="2658239"/>
              <a:ext cx="875746" cy="1752923"/>
            </a:xfrm>
            <a:prstGeom prst="curvedConnector4">
              <a:avLst>
                <a:gd name="adj1" fmla="val -23528"/>
                <a:gd name="adj2" fmla="val 72245"/>
              </a:avLst>
            </a:prstGeom>
            <a:grpFill/>
            <a:ln w="38100">
              <a:solidFill>
                <a:srgbClr val="CF5331"/>
              </a:solidFill>
              <a:round/>
              <a:headEnd/>
              <a:tailEnd type="triangle" w="med" len="med"/>
            </a:ln>
            <a:effectLst/>
            <a:extLst/>
          </p:spPr>
        </p:cxnSp>
        <p:cxnSp>
          <p:nvCxnSpPr>
            <p:cNvPr id="93" name="AutoShape 31"/>
            <p:cNvCxnSpPr>
              <a:cxnSpLocks noChangeShapeType="1"/>
              <a:stCxn id="68" idx="4"/>
              <a:endCxn id="69" idx="4"/>
            </p:cNvCxnSpPr>
            <p:nvPr/>
          </p:nvCxnSpPr>
          <p:spPr bwMode="auto">
            <a:xfrm rot="16200000" flipV="1">
              <a:off x="2055737" y="2706891"/>
              <a:ext cx="1103269" cy="1428095"/>
            </a:xfrm>
            <a:prstGeom prst="curvedConnector3">
              <a:avLst>
                <a:gd name="adj1" fmla="val -18676"/>
              </a:avLst>
            </a:prstGeom>
            <a:grpFill/>
            <a:ln w="38100">
              <a:solidFill>
                <a:srgbClr val="CF5331"/>
              </a:solidFill>
              <a:round/>
              <a:headEnd/>
              <a:tailEnd type="triangle" w="med" len="med"/>
            </a:ln>
            <a:effectLst/>
            <a:extLst/>
          </p:spPr>
        </p:cxnSp>
        <p:cxnSp>
          <p:nvCxnSpPr>
            <p:cNvPr id="94" name="AutoShape 32"/>
            <p:cNvCxnSpPr>
              <a:cxnSpLocks noChangeShapeType="1"/>
              <a:stCxn id="68" idx="4"/>
              <a:endCxn id="70" idx="1"/>
            </p:cNvCxnSpPr>
            <p:nvPr/>
          </p:nvCxnSpPr>
          <p:spPr bwMode="auto">
            <a:xfrm rot="5400000">
              <a:off x="2288983" y="4389697"/>
              <a:ext cx="1449559" cy="615312"/>
            </a:xfrm>
            <a:prstGeom prst="curvedConnector3">
              <a:avLst>
                <a:gd name="adj1" fmla="val 61991"/>
              </a:avLst>
            </a:prstGeom>
            <a:grpFill/>
            <a:ln w="38100">
              <a:solidFill>
                <a:srgbClr val="CF5331"/>
              </a:solidFill>
              <a:round/>
              <a:headEnd/>
              <a:tailEnd type="triangle" w="med" len="med"/>
            </a:ln>
            <a:effectLst/>
            <a:extLst/>
          </p:spPr>
        </p:cxnSp>
        <p:cxnSp>
          <p:nvCxnSpPr>
            <p:cNvPr id="95" name="AutoShape 33"/>
            <p:cNvCxnSpPr>
              <a:cxnSpLocks noChangeShapeType="1"/>
              <a:stCxn id="70" idx="7"/>
              <a:endCxn id="68" idx="4"/>
            </p:cNvCxnSpPr>
            <p:nvPr/>
          </p:nvCxnSpPr>
          <p:spPr bwMode="auto">
            <a:xfrm rot="5400000" flipH="1">
              <a:off x="2839901" y="4454091"/>
              <a:ext cx="1449559" cy="486526"/>
            </a:xfrm>
            <a:prstGeom prst="curvedConnector3">
              <a:avLst>
                <a:gd name="adj1" fmla="val 36722"/>
              </a:avLst>
            </a:prstGeom>
            <a:grpFill/>
            <a:ln w="38100">
              <a:solidFill>
                <a:srgbClr val="CF5331"/>
              </a:solidFill>
              <a:round/>
              <a:headEnd/>
              <a:tailEnd type="triangle" w="med" len="med"/>
            </a:ln>
            <a:effectLst/>
            <a:extLst/>
          </p:spPr>
        </p:cxnSp>
        <p:sp>
          <p:nvSpPr>
            <p:cNvPr id="96" name="Rectangle 35"/>
            <p:cNvSpPr>
              <a:spLocks noChangeArrowheads="1"/>
            </p:cNvSpPr>
            <p:nvPr/>
          </p:nvSpPr>
          <p:spPr bwMode="auto">
            <a:xfrm>
              <a:off x="2801982" y="2610302"/>
              <a:ext cx="1103268" cy="324827"/>
            </a:xfrm>
            <a:prstGeom prst="rect">
              <a:avLst/>
            </a:prstGeom>
            <a:grpFill/>
            <a:ln w="9525">
              <a:solidFill>
                <a:schemeClr val="tx1"/>
              </a:solidFill>
              <a:miter lim="800000"/>
              <a:headEnd/>
              <a:tailEnd/>
            </a:ln>
            <a:effectLst/>
            <a:extLst/>
          </p:spPr>
          <p:txBody>
            <a:bodyPr wrap="none" anchor="ctr"/>
            <a:lstStyle/>
            <a:p>
              <a:pPr algn="ctr" fontAlgn="auto">
                <a:spcBef>
                  <a:spcPts val="0"/>
                </a:spcBef>
                <a:spcAft>
                  <a:spcPts val="0"/>
                </a:spcAft>
                <a:defRPr/>
              </a:pPr>
              <a:r>
                <a:rPr lang="en-GB" altLang="en-US" dirty="0">
                  <a:latin typeface="+mn-lt"/>
                </a:rPr>
                <a:t>Mandate</a:t>
              </a:r>
            </a:p>
          </p:txBody>
        </p:sp>
        <p:sp>
          <p:nvSpPr>
            <p:cNvPr id="97" name="Oval 4"/>
            <p:cNvSpPr>
              <a:spLocks noChangeArrowheads="1"/>
            </p:cNvSpPr>
            <p:nvPr/>
          </p:nvSpPr>
          <p:spPr bwMode="auto">
            <a:xfrm>
              <a:off x="855880" y="1571427"/>
              <a:ext cx="1556882" cy="583831"/>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dirty="0">
                  <a:solidFill>
                    <a:schemeClr val="bg1"/>
                  </a:solidFill>
                  <a:latin typeface="+mn-lt"/>
                </a:rPr>
                <a:t>RCUK</a:t>
              </a:r>
            </a:p>
          </p:txBody>
        </p:sp>
        <p:cxnSp>
          <p:nvCxnSpPr>
            <p:cNvPr id="98" name="AutoShape 36"/>
            <p:cNvCxnSpPr>
              <a:cxnSpLocks noChangeShapeType="1"/>
            </p:cNvCxnSpPr>
            <p:nvPr/>
          </p:nvCxnSpPr>
          <p:spPr bwMode="auto">
            <a:xfrm rot="16200000" flipH="1">
              <a:off x="1737766" y="2388920"/>
              <a:ext cx="1188769" cy="1978537"/>
            </a:xfrm>
            <a:prstGeom prst="curvedConnector3">
              <a:avLst>
                <a:gd name="adj1" fmla="val 147295"/>
              </a:avLst>
            </a:prstGeom>
            <a:grpFill/>
            <a:ln w="38100">
              <a:solidFill>
                <a:srgbClr val="CF5331"/>
              </a:solidFill>
              <a:round/>
              <a:headEnd/>
              <a:tailEnd type="triangle" w="med" len="med"/>
            </a:ln>
            <a:effectLst/>
            <a:extLst/>
          </p:spPr>
        </p:cxnSp>
        <p:cxnSp>
          <p:nvCxnSpPr>
            <p:cNvPr id="99" name="AutoShape 36"/>
            <p:cNvCxnSpPr>
              <a:cxnSpLocks noChangeShapeType="1"/>
              <a:stCxn id="69" idx="3"/>
              <a:endCxn id="70" idx="1"/>
            </p:cNvCxnSpPr>
            <p:nvPr/>
          </p:nvCxnSpPr>
          <p:spPr bwMode="auto">
            <a:xfrm rot="16200000" flipH="1">
              <a:off x="705748" y="3420938"/>
              <a:ext cx="2637970" cy="1363703"/>
            </a:xfrm>
            <a:prstGeom prst="curvedConnector3">
              <a:avLst>
                <a:gd name="adj1" fmla="val 76231"/>
              </a:avLst>
            </a:prstGeom>
            <a:grpFill/>
            <a:ln w="38100">
              <a:solidFill>
                <a:srgbClr val="CF5331"/>
              </a:solidFill>
              <a:round/>
              <a:headEnd/>
              <a:tailEnd type="triangle" w="med" len="med"/>
            </a:ln>
            <a:effectLst/>
            <a:extLst/>
          </p:spPr>
        </p:cxnSp>
        <p:sp>
          <p:nvSpPr>
            <p:cNvPr id="100" name="Rectangle 37"/>
            <p:cNvSpPr>
              <a:spLocks noChangeArrowheads="1"/>
            </p:cNvSpPr>
            <p:nvPr/>
          </p:nvSpPr>
          <p:spPr bwMode="auto">
            <a:xfrm>
              <a:off x="557294" y="3649177"/>
              <a:ext cx="1205814" cy="324827"/>
            </a:xfrm>
            <a:prstGeom prst="rect">
              <a:avLst/>
            </a:prstGeom>
            <a:grpFill/>
            <a:ln w="9525">
              <a:solidFill>
                <a:schemeClr val="tx1"/>
              </a:solidFill>
              <a:miter lim="800000"/>
              <a:headEnd/>
              <a:tailEnd/>
            </a:ln>
            <a:effectLst/>
            <a:extLst/>
          </p:spPr>
          <p:txBody>
            <a:bodyPr wrap="none" anchor="ctr"/>
            <a:lstStyle/>
            <a:p>
              <a:pPr algn="ctr" fontAlgn="auto">
                <a:spcBef>
                  <a:spcPts val="0"/>
                </a:spcBef>
                <a:spcAft>
                  <a:spcPts val="0"/>
                </a:spcAft>
                <a:defRPr/>
              </a:pPr>
              <a:r>
                <a:rPr lang="en-GB" altLang="en-US" dirty="0">
                  <a:latin typeface="+mn-lt"/>
                </a:rPr>
                <a:t>Funding</a:t>
              </a:r>
            </a:p>
          </p:txBody>
        </p:sp>
        <p:grpSp>
          <p:nvGrpSpPr>
            <p:cNvPr id="101" name="Group 38"/>
            <p:cNvGrpSpPr>
              <a:grpSpLocks/>
            </p:cNvGrpSpPr>
            <p:nvPr/>
          </p:nvGrpSpPr>
          <p:grpSpPr bwMode="auto">
            <a:xfrm>
              <a:off x="2737588" y="3972573"/>
              <a:ext cx="1103269" cy="1363702"/>
              <a:chOff x="1610" y="2749"/>
              <a:chExt cx="771" cy="953"/>
            </a:xfrm>
            <a:grpFill/>
          </p:grpSpPr>
          <p:cxnSp>
            <p:nvCxnSpPr>
              <p:cNvPr id="114" name="AutoShape 39"/>
              <p:cNvCxnSpPr>
                <a:cxnSpLocks noChangeShapeType="1"/>
              </p:cNvCxnSpPr>
              <p:nvPr/>
            </p:nvCxnSpPr>
            <p:spPr bwMode="auto">
              <a:xfrm rot="16200000">
                <a:off x="1519" y="3203"/>
                <a:ext cx="953" cy="45"/>
              </a:xfrm>
              <a:prstGeom prst="curvedConnector3">
                <a:avLst>
                  <a:gd name="adj1" fmla="val 49949"/>
                </a:avLst>
              </a:prstGeom>
              <a:grpFill/>
              <a:ln w="38100">
                <a:solidFill>
                  <a:schemeClr val="bg1"/>
                </a:solidFill>
                <a:round/>
                <a:headEnd/>
                <a:tailEnd type="triangle" w="med" len="med"/>
              </a:ln>
              <a:effectLst/>
              <a:extLst/>
            </p:spPr>
          </p:cxnSp>
          <p:sp>
            <p:nvSpPr>
              <p:cNvPr id="115" name="Rectangle 40"/>
              <p:cNvSpPr>
                <a:spLocks noChangeArrowheads="1"/>
              </p:cNvSpPr>
              <p:nvPr/>
            </p:nvSpPr>
            <p:spPr bwMode="auto">
              <a:xfrm>
                <a:off x="1610" y="3203"/>
                <a:ext cx="771" cy="227"/>
              </a:xfrm>
              <a:prstGeom prst="rect">
                <a:avLst/>
              </a:prstGeom>
              <a:grpFill/>
              <a:ln w="9525">
                <a:solidFill>
                  <a:schemeClr val="tx1"/>
                </a:solidFill>
                <a:miter lim="800000"/>
                <a:headEnd/>
                <a:tailEnd/>
              </a:ln>
              <a:effectLst/>
              <a:extLst/>
            </p:spPr>
            <p:txBody>
              <a:bodyPr wrap="none" anchor="ctr"/>
              <a:lstStyle/>
              <a:p>
                <a:pPr algn="ctr" fontAlgn="auto">
                  <a:spcBef>
                    <a:spcPts val="0"/>
                  </a:spcBef>
                  <a:spcAft>
                    <a:spcPts val="0"/>
                  </a:spcAft>
                  <a:defRPr/>
                </a:pPr>
                <a:r>
                  <a:rPr lang="en-GB" altLang="en-US" dirty="0">
                    <a:latin typeface="+mn-lt"/>
                  </a:rPr>
                  <a:t>Mandate</a:t>
                </a:r>
              </a:p>
            </p:txBody>
          </p:sp>
        </p:grpSp>
        <p:sp>
          <p:nvSpPr>
            <p:cNvPr id="102" name="Oval 41"/>
            <p:cNvSpPr>
              <a:spLocks noChangeArrowheads="1"/>
            </p:cNvSpPr>
            <p:nvPr/>
          </p:nvSpPr>
          <p:spPr bwMode="auto">
            <a:xfrm>
              <a:off x="4847535" y="5130218"/>
              <a:ext cx="1556882" cy="583831"/>
            </a:xfrm>
            <a:prstGeom prst="ellipse">
              <a:avLst/>
            </a:prstGeom>
            <a:grpFill/>
            <a:ln w="9525">
              <a:solidFill>
                <a:schemeClr val="tx1"/>
              </a:solidFill>
              <a:round/>
              <a:headEnd/>
              <a:tailEnd/>
            </a:ln>
            <a:effectLst/>
            <a:extLst/>
          </p:spPr>
          <p:txBody>
            <a:bodyPr wrap="none" anchor="ctr"/>
            <a:lstStyle/>
            <a:p>
              <a:pPr algn="ctr" fontAlgn="auto">
                <a:spcBef>
                  <a:spcPts val="0"/>
                </a:spcBef>
                <a:spcAft>
                  <a:spcPts val="0"/>
                </a:spcAft>
                <a:defRPr/>
              </a:pPr>
              <a:r>
                <a:rPr lang="en-GB" altLang="en-US" sz="1600" dirty="0">
                  <a:solidFill>
                    <a:schemeClr val="bg1"/>
                  </a:solidFill>
                  <a:latin typeface="+mn-lt"/>
                </a:rPr>
                <a:t>Institutional </a:t>
              </a:r>
            </a:p>
            <a:p>
              <a:pPr algn="ctr" fontAlgn="auto">
                <a:spcBef>
                  <a:spcPts val="0"/>
                </a:spcBef>
                <a:spcAft>
                  <a:spcPts val="0"/>
                </a:spcAft>
                <a:defRPr/>
              </a:pPr>
              <a:r>
                <a:rPr lang="en-GB" altLang="en-US" sz="1600" dirty="0">
                  <a:solidFill>
                    <a:schemeClr val="bg1"/>
                  </a:solidFill>
                  <a:latin typeface="+mn-lt"/>
                </a:rPr>
                <a:t>Database</a:t>
              </a:r>
            </a:p>
          </p:txBody>
        </p:sp>
        <p:cxnSp>
          <p:nvCxnSpPr>
            <p:cNvPr id="103" name="AutoShape 42"/>
            <p:cNvCxnSpPr>
              <a:cxnSpLocks noChangeShapeType="1"/>
              <a:stCxn id="68" idx="6"/>
              <a:endCxn id="102" idx="2"/>
            </p:cNvCxnSpPr>
            <p:nvPr/>
          </p:nvCxnSpPr>
          <p:spPr bwMode="auto">
            <a:xfrm>
              <a:off x="4099860" y="3680659"/>
              <a:ext cx="747675" cy="1741475"/>
            </a:xfrm>
            <a:prstGeom prst="curvedConnector3">
              <a:avLst>
                <a:gd name="adj1" fmla="val 50000"/>
              </a:avLst>
            </a:prstGeom>
            <a:grpFill/>
            <a:ln w="38100">
              <a:solidFill>
                <a:schemeClr val="bg1"/>
              </a:solidFill>
              <a:round/>
              <a:headEnd/>
              <a:tailEnd type="triangle" w="med" len="med"/>
            </a:ln>
            <a:effectLst/>
            <a:extLst/>
          </p:spPr>
        </p:cxnSp>
        <p:cxnSp>
          <p:nvCxnSpPr>
            <p:cNvPr id="104" name="AutoShape 28"/>
            <p:cNvCxnSpPr>
              <a:cxnSpLocks noChangeShapeType="1"/>
              <a:stCxn id="63" idx="0"/>
              <a:endCxn id="68" idx="4"/>
            </p:cNvCxnSpPr>
            <p:nvPr/>
          </p:nvCxnSpPr>
          <p:spPr bwMode="auto">
            <a:xfrm rot="16200000" flipV="1">
              <a:off x="3082182" y="4211811"/>
              <a:ext cx="1585552" cy="1107077"/>
            </a:xfrm>
            <a:prstGeom prst="curvedConnector3">
              <a:avLst>
                <a:gd name="adj1" fmla="val 64807"/>
              </a:avLst>
            </a:prstGeom>
            <a:grpFill/>
            <a:ln w="38100">
              <a:solidFill>
                <a:srgbClr val="CF5331"/>
              </a:solidFill>
              <a:round/>
              <a:headEnd/>
              <a:tailEnd type="triangle" w="med" len="med"/>
            </a:ln>
            <a:effectLst/>
            <a:extLst/>
          </p:spPr>
        </p:cxnSp>
        <p:cxnSp>
          <p:nvCxnSpPr>
            <p:cNvPr id="105" name="AutoShape 28"/>
            <p:cNvCxnSpPr>
              <a:cxnSpLocks noChangeShapeType="1"/>
              <a:stCxn id="63" idx="0"/>
              <a:endCxn id="68" idx="4"/>
            </p:cNvCxnSpPr>
            <p:nvPr/>
          </p:nvCxnSpPr>
          <p:spPr bwMode="auto">
            <a:xfrm rot="16200000" flipV="1">
              <a:off x="3082182" y="4211811"/>
              <a:ext cx="1585552" cy="1107077"/>
            </a:xfrm>
            <a:prstGeom prst="curvedConnector3">
              <a:avLst>
                <a:gd name="adj1" fmla="val 78056"/>
              </a:avLst>
            </a:prstGeom>
            <a:grpFill/>
            <a:ln w="38100">
              <a:solidFill>
                <a:srgbClr val="CF5331"/>
              </a:solidFill>
              <a:round/>
              <a:headEnd/>
              <a:tailEnd type="triangle" w="med" len="med"/>
            </a:ln>
            <a:effectLst/>
            <a:extLst/>
          </p:spPr>
        </p:cxnSp>
        <p:cxnSp>
          <p:nvCxnSpPr>
            <p:cNvPr id="106" name="AutoShape 14"/>
            <p:cNvCxnSpPr>
              <a:cxnSpLocks noChangeShapeType="1"/>
            </p:cNvCxnSpPr>
            <p:nvPr/>
          </p:nvCxnSpPr>
          <p:spPr bwMode="auto">
            <a:xfrm flipH="1">
              <a:off x="5576132" y="2447174"/>
              <a:ext cx="1055092" cy="2065947"/>
            </a:xfrm>
            <a:prstGeom prst="curvedConnector4">
              <a:avLst>
                <a:gd name="adj1" fmla="val -21666"/>
                <a:gd name="adj2" fmla="val 57065"/>
              </a:avLst>
            </a:prstGeom>
            <a:grpFill/>
            <a:ln w="38100">
              <a:solidFill>
                <a:schemeClr val="bg1"/>
              </a:solidFill>
              <a:round/>
              <a:headEnd/>
              <a:tailEnd type="triangle" w="med" len="med"/>
            </a:ln>
            <a:effectLst/>
            <a:extLst/>
          </p:spPr>
        </p:cxnSp>
        <p:cxnSp>
          <p:nvCxnSpPr>
            <p:cNvPr id="107" name="AutoShape 15"/>
            <p:cNvCxnSpPr>
              <a:cxnSpLocks noChangeShapeType="1"/>
            </p:cNvCxnSpPr>
            <p:nvPr/>
          </p:nvCxnSpPr>
          <p:spPr bwMode="auto">
            <a:xfrm rot="5400000">
              <a:off x="5384741" y="3494636"/>
              <a:ext cx="1209876" cy="827091"/>
            </a:xfrm>
            <a:prstGeom prst="curvedConnector3">
              <a:avLst>
                <a:gd name="adj1" fmla="val 50000"/>
              </a:avLst>
            </a:prstGeom>
            <a:grpFill/>
            <a:ln w="38100">
              <a:solidFill>
                <a:schemeClr val="bg1"/>
              </a:solidFill>
              <a:round/>
              <a:headEnd/>
              <a:tailEnd type="triangle" w="med" len="med"/>
            </a:ln>
            <a:effectLst/>
            <a:extLst/>
          </p:spPr>
        </p:cxnSp>
        <p:cxnSp>
          <p:nvCxnSpPr>
            <p:cNvPr id="108" name="Straight Connector 107"/>
            <p:cNvCxnSpPr/>
            <p:nvPr/>
          </p:nvCxnSpPr>
          <p:spPr>
            <a:xfrm flipH="1">
              <a:off x="4977037" y="2447174"/>
              <a:ext cx="97305" cy="2564275"/>
            </a:xfrm>
            <a:prstGeom prst="line">
              <a:avLst/>
            </a:prstGeom>
            <a:grpFill/>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H="1" flipV="1">
              <a:off x="3564680" y="1989438"/>
              <a:ext cx="1509662" cy="457736"/>
            </a:xfrm>
            <a:prstGeom prst="line">
              <a:avLst/>
            </a:prstGeom>
            <a:grpFill/>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H="1" flipV="1">
              <a:off x="2412762" y="2155258"/>
              <a:ext cx="2661580" cy="291916"/>
            </a:xfrm>
            <a:prstGeom prst="line">
              <a:avLst/>
            </a:prstGeom>
            <a:grpFill/>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11" name="Curved Connector 110"/>
            <p:cNvCxnSpPr/>
            <p:nvPr/>
          </p:nvCxnSpPr>
          <p:spPr>
            <a:xfrm rot="10800000" flipV="1">
              <a:off x="370704" y="2447173"/>
              <a:ext cx="4703639" cy="2564275"/>
            </a:xfrm>
            <a:prstGeom prst="curvedConnector3">
              <a:avLst>
                <a:gd name="adj1" fmla="val 12696"/>
              </a:avLst>
            </a:prstGeom>
            <a:grpFill/>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12" name="Curved Connector 111"/>
            <p:cNvCxnSpPr/>
            <p:nvPr/>
          </p:nvCxnSpPr>
          <p:spPr>
            <a:xfrm rot="10800000" flipV="1">
              <a:off x="2412762" y="2447173"/>
              <a:ext cx="2661581" cy="616741"/>
            </a:xfrm>
            <a:prstGeom prst="curvedConnector3">
              <a:avLst>
                <a:gd name="adj1" fmla="val 95962"/>
              </a:avLst>
            </a:prstGeom>
            <a:grpFill/>
            <a:ln w="762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13" name="AutoShape 36"/>
            <p:cNvCxnSpPr>
              <a:cxnSpLocks noChangeShapeType="1"/>
            </p:cNvCxnSpPr>
            <p:nvPr/>
          </p:nvCxnSpPr>
          <p:spPr bwMode="auto">
            <a:xfrm rot="10800000" flipH="1" flipV="1">
              <a:off x="855879" y="1863342"/>
              <a:ext cx="1850705" cy="3971263"/>
            </a:xfrm>
            <a:prstGeom prst="curvedConnector4">
              <a:avLst>
                <a:gd name="adj1" fmla="val -25038"/>
                <a:gd name="adj2" fmla="val 101686"/>
              </a:avLst>
            </a:prstGeom>
            <a:grpFill/>
            <a:ln w="38100">
              <a:solidFill>
                <a:srgbClr val="CF5331"/>
              </a:solidFill>
              <a:round/>
              <a:headEnd/>
              <a:tailEnd type="triangle" w="med" len="med"/>
            </a:ln>
            <a:effectLst/>
            <a:extLst/>
          </p:spPr>
        </p:cxnSp>
      </p:grpSp>
      <p:sp>
        <p:nvSpPr>
          <p:cNvPr id="87045" name="Content Placeholder 2"/>
          <p:cNvSpPr>
            <a:spLocks noGrp="1"/>
          </p:cNvSpPr>
          <p:nvPr>
            <p:ph idx="1"/>
          </p:nvPr>
        </p:nvSpPr>
        <p:spPr/>
        <p:txBody>
          <a:bodyPr/>
          <a:lstStyle/>
          <a:p>
            <a:endParaRPr lang="en-GB"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Content Placeholder 2"/>
          <p:cNvSpPr>
            <a:spLocks noGrp="1"/>
          </p:cNvSpPr>
          <p:nvPr>
            <p:ph idx="1"/>
          </p:nvPr>
        </p:nvSpPr>
        <p:spPr/>
        <p:txBody>
          <a:bodyPr/>
          <a:lstStyle/>
          <a:p>
            <a:pPr marL="0" indent="0">
              <a:buFont typeface="Arial" charset="0"/>
              <a:buNone/>
            </a:pPr>
            <a:r>
              <a:rPr lang="en-GB" dirty="0" smtClean="0">
                <a:latin typeface="Arial" charset="0"/>
                <a:cs typeface="Arial" charset="0"/>
              </a:rPr>
              <a:t>Authors cannot be left to sort it out for you</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GB" dirty="0" smtClean="0">
                <a:latin typeface="Arial" charset="0"/>
                <a:cs typeface="Arial" charset="0"/>
              </a:rPr>
              <a:t>Is there a key?</a:t>
            </a:r>
          </a:p>
        </p:txBody>
      </p:sp>
      <p:sp>
        <p:nvSpPr>
          <p:cNvPr id="47106" name="Content Placeholder 2"/>
          <p:cNvSpPr>
            <a:spLocks noGrp="1"/>
          </p:cNvSpPr>
          <p:nvPr>
            <p:ph idx="1"/>
          </p:nvPr>
        </p:nvSpPr>
        <p:spPr/>
        <p:txBody>
          <a:bodyPr/>
          <a:lstStyle/>
          <a:p>
            <a:r>
              <a:rPr lang="en-GB" dirty="0" smtClean="0">
                <a:latin typeface="Arial" charset="0"/>
                <a:cs typeface="Arial" charset="0"/>
              </a:rPr>
              <a:t>Publishers need author compliance to publish</a:t>
            </a:r>
          </a:p>
          <a:p>
            <a:r>
              <a:rPr lang="en-GB" dirty="0" smtClean="0">
                <a:latin typeface="Arial" charset="0"/>
                <a:cs typeface="Arial" charset="0"/>
              </a:rPr>
              <a:t>Publishers need institutional compliance or could take legal action</a:t>
            </a:r>
          </a:p>
          <a:p>
            <a:r>
              <a:rPr lang="en-GB" dirty="0" smtClean="0">
                <a:latin typeface="Arial" charset="0"/>
                <a:cs typeface="Arial" charset="0"/>
              </a:rPr>
              <a:t>Institutions need compliance or, ummm ...</a:t>
            </a:r>
          </a:p>
          <a:p>
            <a:r>
              <a:rPr lang="en-GB" dirty="0" smtClean="0">
                <a:latin typeface="Arial" charset="0"/>
                <a:cs typeface="Arial" charset="0"/>
              </a:rPr>
              <a:t>RCUK wants ~ 60% compliance, rising</a:t>
            </a:r>
          </a:p>
          <a:p>
            <a:r>
              <a:rPr lang="en-GB" dirty="0" smtClean="0">
                <a:latin typeface="Arial" charset="0"/>
                <a:cs typeface="Arial" charset="0"/>
              </a:rPr>
              <a:t>REF needs 100% compliance in </a:t>
            </a:r>
            <a:r>
              <a:rPr lang="en-GB" i="1" dirty="0" smtClean="0">
                <a:latin typeface="Arial" charset="0"/>
                <a:cs typeface="Arial" charset="0"/>
              </a:rPr>
              <a:t>10</a:t>
            </a:r>
            <a:r>
              <a:rPr lang="en-GB" i="1" baseline="30000" dirty="0" smtClean="0">
                <a:latin typeface="Arial" charset="0"/>
                <a:cs typeface="Arial" charset="0"/>
              </a:rPr>
              <a:t>1</a:t>
            </a:r>
            <a:r>
              <a:rPr lang="en-GB" i="1" dirty="0" smtClean="0">
                <a:latin typeface="Arial" charset="0"/>
                <a:cs typeface="Arial" charset="0"/>
              </a:rPr>
              <a:t>/</a:t>
            </a:r>
            <a:r>
              <a:rPr lang="en-GB" i="1" baseline="-25000" dirty="0" smtClean="0">
                <a:latin typeface="Arial" charset="0"/>
                <a:cs typeface="Arial" charset="0"/>
              </a:rPr>
              <a:t>2 </a:t>
            </a:r>
            <a:r>
              <a:rPr lang="en-GB" dirty="0" smtClean="0">
                <a:latin typeface="Arial" charset="0"/>
                <a:cs typeface="Arial" charset="0"/>
              </a:rPr>
              <a:t>months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dirty="0" smtClean="0">
                <a:latin typeface="Arial" charset="0"/>
                <a:cs typeface="Arial" charset="0"/>
              </a:rPr>
              <a:t>Priorities and Precedence</a:t>
            </a:r>
          </a:p>
        </p:txBody>
      </p:sp>
      <p:sp>
        <p:nvSpPr>
          <p:cNvPr id="34818" name="Content Placeholder 2"/>
          <p:cNvSpPr>
            <a:spLocks noGrp="1"/>
          </p:cNvSpPr>
          <p:nvPr>
            <p:ph idx="1"/>
          </p:nvPr>
        </p:nvSpPr>
        <p:spPr/>
        <p:txBody>
          <a:bodyPr/>
          <a:lstStyle/>
          <a:p>
            <a:r>
              <a:rPr lang="en-GB" dirty="0" smtClean="0">
                <a:latin typeface="Arial" charset="0"/>
                <a:cs typeface="Arial" charset="0"/>
              </a:rPr>
              <a:t>We tend to see the publisher policy as being the source for rights in an article - the thing that defines what else can be complied with</a:t>
            </a:r>
          </a:p>
          <a:p>
            <a:pPr lvl="1"/>
            <a:r>
              <a:rPr lang="en-GB" dirty="0" smtClean="0">
                <a:latin typeface="Arial" charset="0"/>
                <a:cs typeface="Arial" charset="0"/>
              </a:rPr>
              <a:t>exemptions (REF)</a:t>
            </a:r>
          </a:p>
          <a:p>
            <a:pPr lvl="1"/>
            <a:r>
              <a:rPr lang="en-GB" dirty="0" smtClean="0">
                <a:latin typeface="Arial" charset="0"/>
                <a:cs typeface="Arial" charset="0"/>
              </a:rPr>
              <a:t>levels of compliance (RCUK)</a:t>
            </a:r>
          </a:p>
          <a:p>
            <a:pPr lvl="1"/>
            <a:r>
              <a:rPr lang="en-GB" dirty="0" smtClean="0">
                <a:latin typeface="Arial" charset="0"/>
                <a:cs typeface="Arial" charset="0"/>
              </a:rPr>
              <a:t>“where possible” get-outs (institutions)</a:t>
            </a:r>
          </a:p>
          <a:p>
            <a:r>
              <a:rPr lang="en-GB" dirty="0" smtClean="0">
                <a:latin typeface="Arial" charset="0"/>
                <a:cs typeface="Arial" charset="0"/>
              </a:rPr>
              <a:t>Why? This is back to front!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idx="4294967295"/>
          </p:nvPr>
        </p:nvSpPr>
        <p:spPr/>
        <p:txBody>
          <a:bodyPr/>
          <a:lstStyle/>
          <a:p>
            <a:pPr algn="l"/>
            <a:r>
              <a:rPr lang="en-GB" sz="3600" b="1" dirty="0" smtClean="0">
                <a:solidFill>
                  <a:schemeClr val="bg1"/>
                </a:solidFill>
                <a:latin typeface="Arial" charset="0"/>
                <a:cs typeface="Arial" charset="0"/>
              </a:rPr>
              <a:t>Research cycle</a:t>
            </a:r>
          </a:p>
        </p:txBody>
      </p:sp>
      <p:grpSp>
        <p:nvGrpSpPr>
          <p:cNvPr id="106502" name="Group 6"/>
          <p:cNvGrpSpPr>
            <a:grpSpLocks/>
          </p:cNvGrpSpPr>
          <p:nvPr/>
        </p:nvGrpSpPr>
        <p:grpSpPr bwMode="auto">
          <a:xfrm>
            <a:off x="1292225" y="2527300"/>
            <a:ext cx="5630863" cy="2932113"/>
            <a:chOff x="814" y="1198"/>
            <a:chExt cx="3547" cy="1847"/>
          </a:xfrm>
        </p:grpSpPr>
        <p:sp>
          <p:nvSpPr>
            <p:cNvPr id="106500" name="Oval 4"/>
            <p:cNvSpPr>
              <a:spLocks noChangeArrowheads="1"/>
            </p:cNvSpPr>
            <p:nvPr/>
          </p:nvSpPr>
          <p:spPr bwMode="auto">
            <a:xfrm>
              <a:off x="814" y="1198"/>
              <a:ext cx="3547" cy="1847"/>
            </a:xfrm>
            <a:prstGeom prst="ellipse">
              <a:avLst/>
            </a:prstGeom>
            <a:solidFill>
              <a:schemeClr val="accent1"/>
            </a:solidFill>
            <a:ln w="9525">
              <a:solidFill>
                <a:schemeClr val="tx1"/>
              </a:solidFill>
              <a:round/>
              <a:headEnd/>
              <a:tailEnd/>
            </a:ln>
            <a:effectLst/>
          </p:spPr>
          <p:txBody>
            <a:bodyPr wrap="none" anchor="ctr"/>
            <a:lstStyle/>
            <a:p>
              <a:endParaRPr lang="en-US" dirty="0"/>
            </a:p>
          </p:txBody>
        </p:sp>
        <p:sp>
          <p:nvSpPr>
            <p:cNvPr id="106501" name="Oval 5"/>
            <p:cNvSpPr>
              <a:spLocks noChangeArrowheads="1"/>
            </p:cNvSpPr>
            <p:nvPr/>
          </p:nvSpPr>
          <p:spPr bwMode="auto">
            <a:xfrm>
              <a:off x="1079" y="1445"/>
              <a:ext cx="2999" cy="1344"/>
            </a:xfrm>
            <a:prstGeom prst="ellipse">
              <a:avLst/>
            </a:prstGeom>
            <a:solidFill>
              <a:srgbClr val="096679"/>
            </a:solidFill>
            <a:ln w="9525">
              <a:solidFill>
                <a:schemeClr val="tx1"/>
              </a:solidFill>
              <a:round/>
              <a:headEnd/>
              <a:tailEnd/>
            </a:ln>
            <a:effectLst/>
          </p:spPr>
          <p:txBody>
            <a:bodyPr wrap="none" anchor="ctr"/>
            <a:lstStyle/>
            <a:p>
              <a:endParaRPr lang="en-US" dirty="0"/>
            </a:p>
          </p:txBody>
        </p:sp>
      </p:grpSp>
      <p:sp>
        <p:nvSpPr>
          <p:cNvPr id="106504" name="WordArt 8"/>
          <p:cNvSpPr>
            <a:spLocks noChangeArrowheads="1" noChangeShapeType="1" noTextEdit="1"/>
          </p:cNvSpPr>
          <p:nvPr/>
        </p:nvSpPr>
        <p:spPr bwMode="auto">
          <a:xfrm>
            <a:off x="5027613" y="3313113"/>
            <a:ext cx="2981325" cy="647700"/>
          </a:xfrm>
          <a:prstGeom prst="rect">
            <a:avLst/>
          </a:prstGeom>
        </p:spPr>
        <p:txBody>
          <a:bodyPr wrap="none" fromWordArt="1">
            <a:prstTxWarp prst="textPlain">
              <a:avLst>
                <a:gd name="adj" fmla="val 50000"/>
              </a:avLst>
            </a:prstTxWarp>
          </a:bodyPr>
          <a:lstStyle/>
          <a:p>
            <a:pPr algn="ctr"/>
            <a:r>
              <a:rPr lang="en-US" sz="3600" i="1" kern="10" dirty="0">
                <a:ln w="9525">
                  <a:solidFill>
                    <a:srgbClr val="000000"/>
                  </a:solidFill>
                  <a:round/>
                  <a:headEnd/>
                  <a:tailEnd/>
                </a:ln>
                <a:solidFill>
                  <a:srgbClr val="F8A49E"/>
                </a:solidFill>
                <a:effectLst>
                  <a:outerShdw dist="35921" dir="2700000" algn="ctr" rotWithShape="0">
                    <a:srgbClr val="808080">
                      <a:alpha val="80000"/>
                    </a:srgbClr>
                  </a:outerShdw>
                </a:effectLst>
                <a:latin typeface="Arial Black"/>
              </a:rPr>
              <a:t>researchers</a:t>
            </a:r>
          </a:p>
        </p:txBody>
      </p:sp>
      <p:sp>
        <p:nvSpPr>
          <p:cNvPr id="106505" name="WordArt 9"/>
          <p:cNvSpPr>
            <a:spLocks noChangeArrowheads="1" noChangeShapeType="1" noTextEdit="1"/>
          </p:cNvSpPr>
          <p:nvPr/>
        </p:nvSpPr>
        <p:spPr bwMode="auto">
          <a:xfrm>
            <a:off x="2614613" y="4821238"/>
            <a:ext cx="1963737" cy="677862"/>
          </a:xfrm>
          <a:prstGeom prst="rect">
            <a:avLst/>
          </a:prstGeom>
        </p:spPr>
        <p:txBody>
          <a:bodyPr wrap="none" fromWordArt="1">
            <a:prstTxWarp prst="textPlain">
              <a:avLst>
                <a:gd name="adj" fmla="val 50000"/>
              </a:avLst>
            </a:prstTxWarp>
          </a:bodyPr>
          <a:lstStyle/>
          <a:p>
            <a:pPr algn="ctr"/>
            <a:r>
              <a:rPr lang="en-US" sz="3600" i="1" kern="10" dirty="0">
                <a:ln w="9525">
                  <a:solidFill>
                    <a:srgbClr val="000000"/>
                  </a:solidFill>
                  <a:round/>
                  <a:headEnd/>
                  <a:tailEnd/>
                </a:ln>
                <a:solidFill>
                  <a:srgbClr val="F8A49E"/>
                </a:solidFill>
                <a:effectLst>
                  <a:outerShdw dist="35921" dir="2700000" algn="ctr" rotWithShape="0">
                    <a:srgbClr val="808080">
                      <a:alpha val="80000"/>
                    </a:srgbClr>
                  </a:outerShdw>
                </a:effectLst>
                <a:latin typeface="Arial Black"/>
              </a:rPr>
              <a:t>funders</a:t>
            </a:r>
          </a:p>
        </p:txBody>
      </p:sp>
      <p:sp>
        <p:nvSpPr>
          <p:cNvPr id="106506" name="WordArt 10"/>
          <p:cNvSpPr>
            <a:spLocks noChangeArrowheads="1" noChangeShapeType="1" noTextEdit="1"/>
          </p:cNvSpPr>
          <p:nvPr/>
        </p:nvSpPr>
        <p:spPr bwMode="auto">
          <a:xfrm>
            <a:off x="704850" y="2616200"/>
            <a:ext cx="2828925" cy="647700"/>
          </a:xfrm>
          <a:prstGeom prst="rect">
            <a:avLst/>
          </a:prstGeom>
        </p:spPr>
        <p:txBody>
          <a:bodyPr wrap="none" fromWordArt="1">
            <a:prstTxWarp prst="textPlain">
              <a:avLst>
                <a:gd name="adj" fmla="val 50000"/>
              </a:avLst>
            </a:prstTxWarp>
          </a:bodyPr>
          <a:lstStyle/>
          <a:p>
            <a:pPr algn="ctr"/>
            <a:r>
              <a:rPr lang="en-US" sz="3600" i="1" kern="10" dirty="0">
                <a:ln w="9525">
                  <a:solidFill>
                    <a:srgbClr val="000000"/>
                  </a:solidFill>
                  <a:round/>
                  <a:headEnd/>
                  <a:tailEnd/>
                </a:ln>
                <a:solidFill>
                  <a:srgbClr val="F8A49E"/>
                </a:solidFill>
                <a:effectLst>
                  <a:outerShdw dist="35921" dir="2700000" algn="ctr" rotWithShape="0">
                    <a:srgbClr val="808080">
                      <a:alpha val="80000"/>
                    </a:srgbClr>
                  </a:outerShdw>
                </a:effectLst>
                <a:latin typeface="Arial Black"/>
              </a:rPr>
              <a:t>institutions</a:t>
            </a:r>
          </a:p>
        </p:txBody>
      </p:sp>
      <p:sp>
        <p:nvSpPr>
          <p:cNvPr id="106507" name="WordArt 11"/>
          <p:cNvSpPr>
            <a:spLocks noChangeArrowheads="1" noChangeShapeType="1" noTextEdit="1"/>
          </p:cNvSpPr>
          <p:nvPr/>
        </p:nvSpPr>
        <p:spPr bwMode="auto">
          <a:xfrm>
            <a:off x="5891213" y="5575300"/>
            <a:ext cx="1485900" cy="361950"/>
          </a:xfrm>
          <a:prstGeom prst="rect">
            <a:avLst/>
          </a:prstGeom>
        </p:spPr>
        <p:txBody>
          <a:bodyPr wrap="none" fromWordArt="1">
            <a:prstTxWarp prst="textPlain">
              <a:avLst>
                <a:gd name="adj" fmla="val 50000"/>
              </a:avLst>
            </a:prstTxWarp>
          </a:bodyPr>
          <a:lstStyle/>
          <a:p>
            <a:pPr algn="ctr"/>
            <a:r>
              <a:rPr lang="en-US" sz="2000" kern="10" dirty="0">
                <a:ln w="9525">
                  <a:solidFill>
                    <a:srgbClr val="000000"/>
                  </a:solidFill>
                  <a:round/>
                  <a:headEnd/>
                  <a:tailEnd/>
                </a:ln>
                <a:solidFill>
                  <a:srgbClr val="F8A49E"/>
                </a:solidFill>
                <a:effectLst>
                  <a:outerShdw dist="35921" dir="2700000" algn="ctr" rotWithShape="0">
                    <a:srgbClr val="808080">
                      <a:alpha val="80000"/>
                    </a:srgbClr>
                  </a:outerShdw>
                </a:effectLst>
                <a:latin typeface="Arial Black"/>
              </a:rPr>
              <a:t>Publishers</a:t>
            </a:r>
          </a:p>
        </p:txBody>
      </p:sp>
      <p:sp>
        <p:nvSpPr>
          <p:cNvPr id="106508" name="WordArt 12"/>
          <p:cNvSpPr>
            <a:spLocks noChangeArrowheads="1" noChangeShapeType="1" noTextEdit="1"/>
          </p:cNvSpPr>
          <p:nvPr/>
        </p:nvSpPr>
        <p:spPr bwMode="auto">
          <a:xfrm>
            <a:off x="5435600" y="1976438"/>
            <a:ext cx="1609725" cy="361950"/>
          </a:xfrm>
          <a:prstGeom prst="rect">
            <a:avLst/>
          </a:prstGeom>
        </p:spPr>
        <p:txBody>
          <a:bodyPr wrap="none" fromWordArt="1">
            <a:prstTxWarp prst="textPlain">
              <a:avLst>
                <a:gd name="adj" fmla="val 50000"/>
              </a:avLst>
            </a:prstTxWarp>
          </a:bodyPr>
          <a:lstStyle/>
          <a:p>
            <a:pPr algn="ctr"/>
            <a:r>
              <a:rPr lang="en-US" sz="2000" kern="10" dirty="0">
                <a:ln w="9525">
                  <a:solidFill>
                    <a:srgbClr val="000000"/>
                  </a:solidFill>
                  <a:round/>
                  <a:headEnd/>
                  <a:tailEnd/>
                </a:ln>
                <a:solidFill>
                  <a:srgbClr val="F8A49E"/>
                </a:solidFill>
                <a:effectLst>
                  <a:outerShdw dist="35921" dir="2700000" algn="ctr" rotWithShape="0">
                    <a:srgbClr val="808080">
                      <a:alpha val="80000"/>
                    </a:srgbClr>
                  </a:outerShdw>
                </a:effectLst>
                <a:latin typeface="Arial Black"/>
              </a:rPr>
              <a:t>IT Services</a:t>
            </a:r>
          </a:p>
        </p:txBody>
      </p:sp>
      <p:sp>
        <p:nvSpPr>
          <p:cNvPr id="106509" name="WordArt 13"/>
          <p:cNvSpPr>
            <a:spLocks noChangeArrowheads="1" noChangeShapeType="1" noTextEdit="1"/>
          </p:cNvSpPr>
          <p:nvPr/>
        </p:nvSpPr>
        <p:spPr bwMode="auto">
          <a:xfrm>
            <a:off x="2520950" y="1900238"/>
            <a:ext cx="2071688" cy="466725"/>
          </a:xfrm>
          <a:prstGeom prst="rect">
            <a:avLst/>
          </a:prstGeom>
        </p:spPr>
        <p:txBody>
          <a:bodyPr wrap="none" fromWordArt="1">
            <a:prstTxWarp prst="textPlain">
              <a:avLst>
                <a:gd name="adj" fmla="val 50000"/>
              </a:avLst>
            </a:prstTxWarp>
          </a:bodyPr>
          <a:lstStyle/>
          <a:p>
            <a:pPr algn="ctr"/>
            <a:r>
              <a:rPr lang="en-US" sz="2000" kern="10" dirty="0">
                <a:ln w="9525">
                  <a:solidFill>
                    <a:srgbClr val="000000"/>
                  </a:solidFill>
                  <a:round/>
                  <a:headEnd/>
                  <a:tailEnd/>
                </a:ln>
                <a:solidFill>
                  <a:srgbClr val="F8A49E"/>
                </a:solidFill>
                <a:effectLst>
                  <a:outerShdw dist="35921" dir="2700000" algn="ctr" rotWithShape="0">
                    <a:srgbClr val="808080">
                      <a:alpha val="80000"/>
                    </a:srgbClr>
                  </a:outerShdw>
                </a:effectLst>
                <a:latin typeface="Arial Black"/>
              </a:rPr>
              <a:t>Library Services</a:t>
            </a:r>
          </a:p>
        </p:txBody>
      </p:sp>
      <p:sp>
        <p:nvSpPr>
          <p:cNvPr id="106510" name="WordArt 14"/>
          <p:cNvSpPr>
            <a:spLocks noChangeArrowheads="1" noChangeShapeType="1" noTextEdit="1"/>
          </p:cNvSpPr>
          <p:nvPr/>
        </p:nvSpPr>
        <p:spPr bwMode="auto">
          <a:xfrm>
            <a:off x="6889750" y="4629150"/>
            <a:ext cx="2071688" cy="466725"/>
          </a:xfrm>
          <a:prstGeom prst="rect">
            <a:avLst/>
          </a:prstGeom>
        </p:spPr>
        <p:txBody>
          <a:bodyPr wrap="none" fromWordArt="1">
            <a:prstTxWarp prst="textPlain">
              <a:avLst>
                <a:gd name="adj" fmla="val 50000"/>
              </a:avLst>
            </a:prstTxWarp>
          </a:bodyPr>
          <a:lstStyle/>
          <a:p>
            <a:pPr algn="ctr"/>
            <a:r>
              <a:rPr lang="en-US" sz="2000" kern="10" dirty="0">
                <a:ln w="9525">
                  <a:solidFill>
                    <a:srgbClr val="000000"/>
                  </a:solidFill>
                  <a:round/>
                  <a:headEnd/>
                  <a:tailEnd/>
                </a:ln>
                <a:solidFill>
                  <a:srgbClr val="F8A49E"/>
                </a:solidFill>
                <a:effectLst>
                  <a:outerShdw dist="35921" dir="2700000" algn="ctr" rotWithShape="0">
                    <a:srgbClr val="808080">
                      <a:alpha val="80000"/>
                    </a:srgbClr>
                  </a:outerShdw>
                </a:effectLst>
                <a:latin typeface="Arial Black"/>
              </a:rPr>
              <a:t>Equipment suppliers</a:t>
            </a:r>
          </a:p>
        </p:txBody>
      </p:sp>
      <p:sp>
        <p:nvSpPr>
          <p:cNvPr id="106511" name="WordArt 15"/>
          <p:cNvSpPr>
            <a:spLocks noChangeArrowheads="1" noChangeShapeType="1" noTextEdit="1"/>
          </p:cNvSpPr>
          <p:nvPr/>
        </p:nvSpPr>
        <p:spPr bwMode="auto">
          <a:xfrm>
            <a:off x="6815138" y="2741613"/>
            <a:ext cx="2071687" cy="466725"/>
          </a:xfrm>
          <a:prstGeom prst="rect">
            <a:avLst/>
          </a:prstGeom>
        </p:spPr>
        <p:txBody>
          <a:bodyPr wrap="none" fromWordArt="1">
            <a:prstTxWarp prst="textPlain">
              <a:avLst>
                <a:gd name="adj" fmla="val 50000"/>
              </a:avLst>
            </a:prstTxWarp>
          </a:bodyPr>
          <a:lstStyle/>
          <a:p>
            <a:pPr algn="ctr"/>
            <a:r>
              <a:rPr lang="en-US" sz="2000" kern="10" dirty="0">
                <a:ln w="9525">
                  <a:solidFill>
                    <a:srgbClr val="000000"/>
                  </a:solidFill>
                  <a:round/>
                  <a:headEnd/>
                  <a:tailEnd/>
                </a:ln>
                <a:solidFill>
                  <a:srgbClr val="F8A49E"/>
                </a:solidFill>
                <a:effectLst>
                  <a:outerShdw dist="35921" dir="2700000" algn="ctr" rotWithShape="0">
                    <a:srgbClr val="808080">
                      <a:alpha val="80000"/>
                    </a:srgbClr>
                  </a:outerShdw>
                </a:effectLst>
                <a:latin typeface="Arial Black"/>
              </a:rPr>
              <a:t>Software suppliers</a:t>
            </a:r>
          </a:p>
        </p:txBody>
      </p:sp>
      <p:sp>
        <p:nvSpPr>
          <p:cNvPr id="106512" name="WordArt 16"/>
          <p:cNvSpPr>
            <a:spLocks noChangeArrowheads="1" noChangeShapeType="1" noTextEdit="1"/>
          </p:cNvSpPr>
          <p:nvPr/>
        </p:nvSpPr>
        <p:spPr bwMode="auto">
          <a:xfrm>
            <a:off x="188913" y="5035550"/>
            <a:ext cx="2043112" cy="393700"/>
          </a:xfrm>
          <a:prstGeom prst="rect">
            <a:avLst/>
          </a:prstGeom>
        </p:spPr>
        <p:txBody>
          <a:bodyPr wrap="none" fromWordArt="1">
            <a:prstTxWarp prst="textPlain">
              <a:avLst>
                <a:gd name="adj" fmla="val 50000"/>
              </a:avLst>
            </a:prstTxWarp>
          </a:bodyPr>
          <a:lstStyle/>
          <a:p>
            <a:pPr algn="ctr"/>
            <a:r>
              <a:rPr lang="en-US" sz="2000" kern="10" dirty="0">
                <a:ln w="9525">
                  <a:solidFill>
                    <a:srgbClr val="000000"/>
                  </a:solidFill>
                  <a:round/>
                  <a:headEnd/>
                  <a:tailEnd/>
                </a:ln>
                <a:solidFill>
                  <a:srgbClr val="F8A49E"/>
                </a:solidFill>
                <a:effectLst>
                  <a:outerShdw dist="35921" dir="2700000" algn="ctr" rotWithShape="0">
                    <a:srgbClr val="808080">
                      <a:alpha val="80000"/>
                    </a:srgbClr>
                  </a:outerShdw>
                </a:effectLst>
                <a:latin typeface="Arial Black"/>
              </a:rPr>
              <a:t>Research Office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idx="4294967295"/>
          </p:nvPr>
        </p:nvSpPr>
        <p:spPr/>
        <p:txBody>
          <a:bodyPr/>
          <a:lstStyle/>
          <a:p>
            <a:pPr algn="l"/>
            <a:r>
              <a:rPr lang="en-GB" sz="3600" b="1" dirty="0" smtClean="0">
                <a:solidFill>
                  <a:schemeClr val="bg1"/>
                </a:solidFill>
                <a:latin typeface="Arial" charset="0"/>
                <a:cs typeface="Arial" charset="0"/>
              </a:rPr>
              <a:t>Is there a key? #2</a:t>
            </a:r>
          </a:p>
        </p:txBody>
      </p:sp>
      <p:sp>
        <p:nvSpPr>
          <p:cNvPr id="103427" name="Content Placeholder 2"/>
          <p:cNvSpPr>
            <a:spLocks noGrp="1"/>
          </p:cNvSpPr>
          <p:nvPr>
            <p:ph idx="4294967295"/>
          </p:nvPr>
        </p:nvSpPr>
        <p:spPr/>
        <p:txBody>
          <a:bodyPr/>
          <a:lstStyle/>
          <a:p>
            <a:r>
              <a:rPr lang="en-GB" dirty="0" smtClean="0">
                <a:solidFill>
                  <a:schemeClr val="bg1"/>
                </a:solidFill>
                <a:latin typeface="Arial" charset="0"/>
                <a:cs typeface="Arial" charset="0"/>
              </a:rPr>
              <a:t>Publisher policies should respond to the research agenda and not act in opposition!</a:t>
            </a:r>
          </a:p>
          <a:p>
            <a:r>
              <a:rPr lang="en-GB" dirty="0" smtClean="0">
                <a:solidFill>
                  <a:schemeClr val="bg1"/>
                </a:solidFill>
                <a:latin typeface="Arial" charset="0"/>
                <a:cs typeface="Arial" charset="0"/>
              </a:rPr>
              <a:t>First decide what the institution needs to comply with, within the research cycle</a:t>
            </a:r>
          </a:p>
          <a:p>
            <a:r>
              <a:rPr lang="en-GB" dirty="0" smtClean="0">
                <a:solidFill>
                  <a:schemeClr val="bg1"/>
                </a:solidFill>
                <a:latin typeface="Arial" charset="0"/>
                <a:cs typeface="Arial" charset="0"/>
              </a:rPr>
              <a:t>Respond to the public investment you have been entrusted with</a:t>
            </a:r>
          </a:p>
          <a:p>
            <a:r>
              <a:rPr lang="en-GB" dirty="0" smtClean="0">
                <a:solidFill>
                  <a:schemeClr val="bg1"/>
                </a:solidFill>
                <a:latin typeface="Arial" charset="0"/>
                <a:cs typeface="Arial" charset="0"/>
              </a:rPr>
              <a:t>Then see if publisher policies comply with your requirements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idx="4294967295"/>
          </p:nvPr>
        </p:nvSpPr>
        <p:spPr/>
        <p:txBody>
          <a:bodyPr/>
          <a:lstStyle/>
          <a:p>
            <a:pPr algn="l"/>
            <a:r>
              <a:rPr lang="en-GB" sz="3600" b="1" dirty="0" smtClean="0">
                <a:solidFill>
                  <a:schemeClr val="bg1"/>
                </a:solidFill>
                <a:latin typeface="Arial" charset="0"/>
                <a:cs typeface="Arial" charset="0"/>
              </a:rPr>
              <a:t>Is there a key? #3</a:t>
            </a:r>
          </a:p>
        </p:txBody>
      </p:sp>
      <p:sp>
        <p:nvSpPr>
          <p:cNvPr id="111619" name="Content Placeholder 2"/>
          <p:cNvSpPr>
            <a:spLocks noGrp="1"/>
          </p:cNvSpPr>
          <p:nvPr>
            <p:ph idx="4294967295"/>
          </p:nvPr>
        </p:nvSpPr>
        <p:spPr/>
        <p:txBody>
          <a:bodyPr/>
          <a:lstStyle/>
          <a:p>
            <a:r>
              <a:rPr lang="en-GB" dirty="0" smtClean="0">
                <a:solidFill>
                  <a:schemeClr val="bg1"/>
                </a:solidFill>
                <a:latin typeface="Arial" charset="0"/>
                <a:cs typeface="Arial" charset="0"/>
              </a:rPr>
              <a:t>Deal with REF</a:t>
            </a:r>
          </a:p>
          <a:p>
            <a:r>
              <a:rPr lang="en-GB" dirty="0" smtClean="0">
                <a:solidFill>
                  <a:schemeClr val="bg1"/>
                </a:solidFill>
                <a:latin typeface="Arial" charset="0"/>
                <a:cs typeface="Arial" charset="0"/>
              </a:rPr>
              <a:t>Deal with RCUK and others </a:t>
            </a:r>
          </a:p>
          <a:p>
            <a:pPr lvl="1"/>
            <a:r>
              <a:rPr lang="en-GB" dirty="0" smtClean="0">
                <a:solidFill>
                  <a:schemeClr val="bg1"/>
                </a:solidFill>
                <a:latin typeface="Arial" charset="0"/>
                <a:cs typeface="Arial" charset="0"/>
              </a:rPr>
              <a:t>Ok for REF, ok for most funders (some specific deposit venues and embargoes)</a:t>
            </a:r>
          </a:p>
          <a:p>
            <a:pPr lvl="1"/>
            <a:r>
              <a:rPr lang="en-GB" dirty="0" smtClean="0">
                <a:solidFill>
                  <a:schemeClr val="bg1"/>
                </a:solidFill>
                <a:latin typeface="Arial" charset="0"/>
                <a:cs typeface="Arial" charset="0"/>
              </a:rPr>
              <a:t>lower levels of compliance required in 2016</a:t>
            </a:r>
          </a:p>
          <a:p>
            <a:r>
              <a:rPr lang="en-GB" dirty="0" smtClean="0">
                <a:solidFill>
                  <a:schemeClr val="bg1"/>
                </a:solidFill>
                <a:latin typeface="Arial" charset="0"/>
                <a:cs typeface="Arial" charset="0"/>
              </a:rPr>
              <a:t>Deal with institutional policies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idx="4294967295"/>
          </p:nvPr>
        </p:nvSpPr>
        <p:spPr/>
        <p:txBody>
          <a:bodyPr/>
          <a:lstStyle/>
          <a:p>
            <a:pPr algn="l"/>
            <a:r>
              <a:rPr lang="en-GB" sz="3600" b="1" dirty="0" smtClean="0">
                <a:solidFill>
                  <a:schemeClr val="bg1"/>
                </a:solidFill>
                <a:latin typeface="Arial" charset="0"/>
                <a:cs typeface="Arial" charset="0"/>
              </a:rPr>
              <a:t>Is there a key? #4</a:t>
            </a:r>
          </a:p>
        </p:txBody>
      </p:sp>
      <p:sp>
        <p:nvSpPr>
          <p:cNvPr id="112643" name="Content Placeholder 2"/>
          <p:cNvSpPr>
            <a:spLocks noGrp="1"/>
          </p:cNvSpPr>
          <p:nvPr>
            <p:ph idx="4294967295"/>
          </p:nvPr>
        </p:nvSpPr>
        <p:spPr/>
        <p:txBody>
          <a:bodyPr/>
          <a:lstStyle/>
          <a:p>
            <a:r>
              <a:rPr lang="en-GB" dirty="0" smtClean="0">
                <a:solidFill>
                  <a:schemeClr val="bg1"/>
                </a:solidFill>
                <a:latin typeface="Arial" charset="0"/>
                <a:cs typeface="Arial" charset="0"/>
              </a:rPr>
              <a:t>Does not take away publisher restrictions, but puts them in context</a:t>
            </a:r>
          </a:p>
          <a:p>
            <a:r>
              <a:rPr lang="en-GB" dirty="0" smtClean="0">
                <a:solidFill>
                  <a:schemeClr val="bg1"/>
                </a:solidFill>
                <a:latin typeface="Arial" charset="0"/>
                <a:cs typeface="Arial" charset="0"/>
              </a:rPr>
              <a:t>Now time to address publication choice</a:t>
            </a:r>
          </a:p>
          <a:p>
            <a:pPr lvl="1"/>
            <a:r>
              <a:rPr lang="en-GB" dirty="0" smtClean="0">
                <a:solidFill>
                  <a:schemeClr val="bg1"/>
                </a:solidFill>
                <a:latin typeface="Arial" charset="0"/>
                <a:cs typeface="Arial" charset="0"/>
              </a:rPr>
              <a:t>previous advocacy avoided this</a:t>
            </a:r>
          </a:p>
          <a:p>
            <a:r>
              <a:rPr lang="en-GB" dirty="0" smtClean="0">
                <a:solidFill>
                  <a:schemeClr val="bg1"/>
                </a:solidFill>
                <a:latin typeface="Arial" charset="0"/>
                <a:cs typeface="Arial" charset="0"/>
              </a:rPr>
              <a:t>HEFCE wants to see an institutional process to inform academics of publication choices with exemptions by exception </a:t>
            </a:r>
          </a:p>
          <a:p>
            <a:pPr lvl="1"/>
            <a:r>
              <a:rPr lang="en-GB" dirty="0" smtClean="0">
                <a:solidFill>
                  <a:schemeClr val="bg1"/>
                </a:solidFill>
                <a:latin typeface="Arial" charset="0"/>
                <a:cs typeface="Arial" charset="0"/>
              </a:rPr>
              <a:t>not business as usual + exemptions</a:t>
            </a:r>
          </a:p>
          <a:p>
            <a:endParaRPr lang="en-GB" dirty="0" smtClean="0">
              <a:solidFill>
                <a:schemeClr val="bg1"/>
              </a:solidFill>
              <a:latin typeface="Arial" charset="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dirty="0" smtClean="0">
                <a:latin typeface="Arial" charset="0"/>
                <a:cs typeface="Arial" charset="0"/>
              </a:rPr>
              <a:t>What policies exist?</a:t>
            </a:r>
          </a:p>
        </p:txBody>
      </p:sp>
      <p:sp>
        <p:nvSpPr>
          <p:cNvPr id="24578" name="Content Placeholder 2"/>
          <p:cNvSpPr>
            <a:spLocks noGrp="1"/>
          </p:cNvSpPr>
          <p:nvPr>
            <p:ph idx="1"/>
          </p:nvPr>
        </p:nvSpPr>
        <p:spPr/>
        <p:txBody>
          <a:bodyPr/>
          <a:lstStyle/>
          <a:p>
            <a:r>
              <a:rPr lang="en-GB" dirty="0" smtClean="0">
                <a:latin typeface="Arial" charset="0"/>
                <a:cs typeface="Arial" charset="0"/>
              </a:rPr>
              <a:t>Publisher policies</a:t>
            </a:r>
          </a:p>
          <a:p>
            <a:r>
              <a:rPr lang="en-GB" dirty="0" smtClean="0">
                <a:latin typeface="Arial" charset="0"/>
                <a:cs typeface="Arial" charset="0"/>
              </a:rPr>
              <a:t>Institutional policies</a:t>
            </a:r>
          </a:p>
          <a:p>
            <a:r>
              <a:rPr lang="en-GB" dirty="0" smtClean="0">
                <a:latin typeface="Arial" charset="0"/>
                <a:cs typeface="Arial" charset="0"/>
              </a:rPr>
              <a:t>Funder policies</a:t>
            </a:r>
          </a:p>
          <a:p>
            <a:r>
              <a:rPr lang="en-GB" dirty="0" smtClean="0">
                <a:latin typeface="Arial" charset="0"/>
                <a:cs typeface="Arial" charset="0"/>
              </a:rPr>
              <a:t>REF policies</a:t>
            </a:r>
          </a:p>
          <a:p>
            <a:pPr lvl="1"/>
            <a:r>
              <a:rPr lang="en-GB" dirty="0" smtClean="0">
                <a:latin typeface="Arial" charset="0"/>
                <a:cs typeface="Arial" charset="0"/>
              </a:rPr>
              <a:t>REF is principle mechanism for determining research funding</a:t>
            </a:r>
          </a:p>
          <a:p>
            <a:r>
              <a:rPr lang="en-GB" dirty="0" smtClean="0">
                <a:latin typeface="Arial" charset="0"/>
                <a:cs typeface="Arial" charset="0"/>
              </a:rPr>
              <a:t>Government policy</a:t>
            </a:r>
          </a:p>
          <a:p>
            <a:pPr lvl="1"/>
            <a:r>
              <a:rPr lang="en-GB" dirty="0" smtClean="0">
                <a:latin typeface="Arial" charset="0"/>
                <a:cs typeface="Arial" charset="0"/>
              </a:rPr>
              <a:t>Finch Committee</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GB" dirty="0" smtClean="0">
                <a:latin typeface="Arial" charset="0"/>
                <a:cs typeface="Arial" charset="0"/>
              </a:rPr>
              <a:t>Open Access and the REF</a:t>
            </a:r>
          </a:p>
        </p:txBody>
      </p:sp>
      <p:sp>
        <p:nvSpPr>
          <p:cNvPr id="3" name="Content Placeholder 2"/>
          <p:cNvSpPr>
            <a:spLocks noGrp="1"/>
          </p:cNvSpPr>
          <p:nvPr>
            <p:ph idx="1"/>
          </p:nvPr>
        </p:nvSpPr>
        <p:spPr/>
        <p:txBody>
          <a:bodyPr/>
          <a:lstStyle/>
          <a:p>
            <a:pPr marL="0" indent="0">
              <a:buFont typeface="Arial" charset="0"/>
              <a:buNone/>
            </a:pPr>
            <a:r>
              <a:rPr lang="en-GB" dirty="0" smtClean="0">
                <a:latin typeface="Arial" charset="0"/>
                <a:cs typeface="Arial" charset="0"/>
              </a:rPr>
              <a:t>To be eligible - </a:t>
            </a:r>
          </a:p>
          <a:p>
            <a:pPr marL="0" indent="0"/>
            <a:r>
              <a:rPr lang="en-GB" dirty="0" smtClean="0">
                <a:latin typeface="Arial" charset="0"/>
                <a:cs typeface="Arial" charset="0"/>
              </a:rPr>
              <a:t> Deposited at the point of acceptance</a:t>
            </a:r>
          </a:p>
          <a:p>
            <a:pPr marL="0" indent="0"/>
            <a:r>
              <a:rPr lang="en-GB" dirty="0" smtClean="0">
                <a:latin typeface="Arial" charset="0"/>
                <a:cs typeface="Arial" charset="0"/>
              </a:rPr>
              <a:t> Metadata immediately available</a:t>
            </a:r>
          </a:p>
          <a:p>
            <a:pPr marL="0" indent="0"/>
            <a:r>
              <a:rPr lang="en-GB" dirty="0" smtClean="0">
                <a:latin typeface="Arial" charset="0"/>
                <a:cs typeface="Arial" charset="0"/>
              </a:rPr>
              <a:t> Full-text available after 12 or 24 months</a:t>
            </a:r>
          </a:p>
          <a:p>
            <a:pPr marL="0" indent="0"/>
            <a:r>
              <a:rPr lang="en-GB" dirty="0" smtClean="0">
                <a:latin typeface="Arial" charset="0"/>
                <a:cs typeface="Arial" charset="0"/>
              </a:rPr>
              <a:t> Institutional process to handle exemptions</a:t>
            </a:r>
          </a:p>
          <a:p>
            <a:pPr marL="0" indent="0"/>
            <a:r>
              <a:rPr lang="en-GB" dirty="0" smtClean="0">
                <a:latin typeface="Arial" charset="0"/>
                <a:cs typeface="Arial" charset="0"/>
              </a:rPr>
              <a:t> Applies from April 2016</a:t>
            </a:r>
          </a:p>
          <a:p>
            <a:pPr marL="0" indent="0"/>
            <a:r>
              <a:rPr lang="en-GB" i="1" dirty="0" smtClean="0">
                <a:latin typeface="Arial" charset="0"/>
                <a:cs typeface="Arial" charset="0"/>
              </a:rPr>
              <a:t> In-house systems, processes, workflows:                       ready in 10</a:t>
            </a:r>
            <a:r>
              <a:rPr lang="en-GB" i="1" baseline="30000" dirty="0" smtClean="0">
                <a:latin typeface="Arial" charset="0"/>
                <a:cs typeface="Arial" charset="0"/>
              </a:rPr>
              <a:t>1</a:t>
            </a:r>
            <a:r>
              <a:rPr lang="en-GB" i="1" dirty="0" smtClean="0">
                <a:latin typeface="Arial" charset="0"/>
                <a:cs typeface="Arial" charset="0"/>
              </a:rPr>
              <a:t>/</a:t>
            </a:r>
            <a:r>
              <a:rPr lang="en-GB" i="1" baseline="-25000" dirty="0" smtClean="0">
                <a:latin typeface="Arial" charset="0"/>
                <a:cs typeface="Arial" charset="0"/>
              </a:rPr>
              <a:t>2</a:t>
            </a:r>
            <a:r>
              <a:rPr lang="en-GB" i="1" dirty="0" smtClean="0">
                <a:latin typeface="Arial" charset="0"/>
                <a:cs typeface="Arial" charset="0"/>
              </a:rPr>
              <a:t> months!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GB" dirty="0" smtClean="0">
                <a:latin typeface="Arial" charset="0"/>
                <a:cs typeface="Arial" charset="0"/>
              </a:rPr>
              <a:t>Institutional strategy</a:t>
            </a:r>
          </a:p>
        </p:txBody>
      </p:sp>
      <p:sp>
        <p:nvSpPr>
          <p:cNvPr id="49154" name="Content Placeholder 2"/>
          <p:cNvSpPr>
            <a:spLocks noGrp="1"/>
          </p:cNvSpPr>
          <p:nvPr>
            <p:ph idx="1"/>
          </p:nvPr>
        </p:nvSpPr>
        <p:spPr>
          <a:xfrm>
            <a:off x="457200" y="1600200"/>
            <a:ext cx="8389938" cy="4525963"/>
          </a:xfrm>
        </p:spPr>
        <p:txBody>
          <a:bodyPr/>
          <a:lstStyle/>
          <a:p>
            <a:r>
              <a:rPr lang="en-GB" dirty="0" smtClean="0">
                <a:latin typeface="Arial" charset="0"/>
                <a:cs typeface="Arial" charset="0"/>
              </a:rPr>
              <a:t>Prepare for an OA future</a:t>
            </a:r>
          </a:p>
          <a:p>
            <a:r>
              <a:rPr lang="en-GB" dirty="0" smtClean="0">
                <a:latin typeface="Arial" charset="0"/>
                <a:cs typeface="Arial" charset="0"/>
              </a:rPr>
              <a:t>Comply with REF, RCUK and other funders</a:t>
            </a:r>
          </a:p>
          <a:p>
            <a:r>
              <a:rPr lang="en-GB" dirty="0" smtClean="0">
                <a:latin typeface="Arial" charset="0"/>
                <a:cs typeface="Arial" charset="0"/>
              </a:rPr>
              <a:t>Address academic issues of choice of publication by opening debate</a:t>
            </a:r>
          </a:p>
          <a:p>
            <a:r>
              <a:rPr lang="en-GB" dirty="0" smtClean="0">
                <a:latin typeface="Arial" charset="0"/>
                <a:cs typeface="Arial" charset="0"/>
              </a:rPr>
              <a:t>Examine place of journal brands in rewards </a:t>
            </a:r>
          </a:p>
          <a:p>
            <a:r>
              <a:rPr lang="en-GB" dirty="0" smtClean="0">
                <a:latin typeface="Arial" charset="0"/>
                <a:cs typeface="Arial" charset="0"/>
              </a:rPr>
              <a:t>Ensure institutional policies in place and reflect policies of REF and Funders</a:t>
            </a:r>
          </a:p>
          <a:p>
            <a:r>
              <a:rPr lang="en-GB" dirty="0" smtClean="0">
                <a:latin typeface="Arial" charset="0"/>
                <a:cs typeface="Arial" charset="0"/>
              </a:rPr>
              <a:t>Ensure support structures in place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idx="4294967295"/>
          </p:nvPr>
        </p:nvSpPr>
        <p:spPr/>
        <p:txBody>
          <a:bodyPr/>
          <a:lstStyle/>
          <a:p>
            <a:pPr algn="l"/>
            <a:r>
              <a:rPr lang="en-GB" sz="3600" b="1" dirty="0" smtClean="0">
                <a:solidFill>
                  <a:schemeClr val="bg1"/>
                </a:solidFill>
                <a:latin typeface="Arial" charset="0"/>
                <a:cs typeface="Arial" charset="0"/>
              </a:rPr>
              <a:t>Internal strategy for change</a:t>
            </a:r>
          </a:p>
        </p:txBody>
      </p:sp>
      <p:sp>
        <p:nvSpPr>
          <p:cNvPr id="113667" name="Content Placeholder 2"/>
          <p:cNvSpPr>
            <a:spLocks noGrp="1"/>
          </p:cNvSpPr>
          <p:nvPr>
            <p:ph idx="4294967295"/>
          </p:nvPr>
        </p:nvSpPr>
        <p:spPr/>
        <p:txBody>
          <a:bodyPr/>
          <a:lstStyle/>
          <a:p>
            <a:r>
              <a:rPr lang="en-GB" dirty="0" smtClean="0">
                <a:solidFill>
                  <a:schemeClr val="bg1"/>
                </a:solidFill>
                <a:latin typeface="Arial" charset="0"/>
                <a:cs typeface="Arial" charset="0"/>
              </a:rPr>
              <a:t>Use the REF to gain traction for change</a:t>
            </a:r>
          </a:p>
          <a:p>
            <a:r>
              <a:rPr lang="en-GB" dirty="0" smtClean="0">
                <a:solidFill>
                  <a:schemeClr val="bg1"/>
                </a:solidFill>
                <a:latin typeface="Arial" charset="0"/>
                <a:cs typeface="Arial" charset="0"/>
              </a:rPr>
              <a:t>Engage senior levels of management in seeing the need for compliance</a:t>
            </a:r>
          </a:p>
          <a:p>
            <a:r>
              <a:rPr lang="en-GB" dirty="0" smtClean="0">
                <a:solidFill>
                  <a:schemeClr val="bg1"/>
                </a:solidFill>
                <a:latin typeface="Arial" charset="0"/>
                <a:cs typeface="Arial" charset="0"/>
              </a:rPr>
              <a:t>Engage senior academics in asking for support with REF process</a:t>
            </a:r>
          </a:p>
          <a:p>
            <a:r>
              <a:rPr lang="en-GB" dirty="0" smtClean="0">
                <a:solidFill>
                  <a:schemeClr val="bg1"/>
                </a:solidFill>
                <a:latin typeface="Arial" charset="0"/>
                <a:cs typeface="Arial" charset="0"/>
              </a:rPr>
              <a:t>Use the REF coordinators to push for coordination, who know what it is like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Title 1"/>
          <p:cNvSpPr>
            <a:spLocks noGrp="1"/>
          </p:cNvSpPr>
          <p:nvPr>
            <p:ph type="title"/>
          </p:nvPr>
        </p:nvSpPr>
        <p:spPr/>
        <p:txBody>
          <a:bodyPr/>
          <a:lstStyle/>
          <a:p>
            <a:r>
              <a:rPr lang="en-GB" dirty="0" smtClean="0">
                <a:latin typeface="Arial" charset="0"/>
                <a:cs typeface="Arial" charset="0"/>
              </a:rPr>
              <a:t>Summary</a:t>
            </a:r>
          </a:p>
        </p:txBody>
      </p:sp>
      <p:sp>
        <p:nvSpPr>
          <p:cNvPr id="91138" name="Content Placeholder 2"/>
          <p:cNvSpPr>
            <a:spLocks noGrp="1"/>
          </p:cNvSpPr>
          <p:nvPr>
            <p:ph idx="1"/>
          </p:nvPr>
        </p:nvSpPr>
        <p:spPr/>
        <p:txBody>
          <a:bodyPr/>
          <a:lstStyle/>
          <a:p>
            <a:r>
              <a:rPr lang="en-GB" altLang="en-US" dirty="0" smtClean="0">
                <a:latin typeface="Arial" charset="0"/>
                <a:cs typeface="Arial" charset="0"/>
              </a:rPr>
              <a:t>Build institutional response around prioritised policy compliance</a:t>
            </a:r>
          </a:p>
          <a:p>
            <a:r>
              <a:rPr lang="en-GB" altLang="en-US" dirty="0" smtClean="0">
                <a:latin typeface="Arial" charset="0"/>
                <a:cs typeface="Arial" charset="0"/>
              </a:rPr>
              <a:t>Open Access is the rule, with exceptions</a:t>
            </a:r>
          </a:p>
          <a:p>
            <a:r>
              <a:rPr lang="en-GB" altLang="en-US" dirty="0" smtClean="0">
                <a:latin typeface="Arial" charset="0"/>
                <a:cs typeface="Arial" charset="0"/>
              </a:rPr>
              <a:t>All institutional stakeholders on top of OA </a:t>
            </a:r>
          </a:p>
          <a:p>
            <a:pPr lvl="1"/>
            <a:r>
              <a:rPr lang="en-GB" altLang="en-US" dirty="0" smtClean="0">
                <a:latin typeface="Arial" charset="0"/>
                <a:cs typeface="Arial" charset="0"/>
              </a:rPr>
              <a:t>as an idea; as a process; as a work-flow; as requirements; as developing policies</a:t>
            </a:r>
          </a:p>
          <a:p>
            <a:r>
              <a:rPr lang="en-GB" altLang="en-US" dirty="0" smtClean="0">
                <a:latin typeface="Arial" charset="0"/>
                <a:cs typeface="Arial" charset="0"/>
              </a:rPr>
              <a:t>Researchers need to know what to do -</a:t>
            </a:r>
          </a:p>
          <a:p>
            <a:pPr lvl="1"/>
            <a:r>
              <a:rPr lang="en-GB" altLang="en-US" dirty="0" smtClean="0">
                <a:latin typeface="Arial" charset="0"/>
                <a:cs typeface="Arial" charset="0"/>
              </a:rPr>
              <a:t>clear</a:t>
            </a:r>
            <a:r>
              <a:rPr lang="en-GB" altLang="en-US" dirty="0">
                <a:latin typeface="Arial" charset="0"/>
                <a:cs typeface="Arial" charset="0"/>
              </a:rPr>
              <a:t>, concise, </a:t>
            </a:r>
            <a:r>
              <a:rPr lang="en-GB" altLang="en-US" dirty="0" smtClean="0">
                <a:latin typeface="Arial" charset="0"/>
                <a:cs typeface="Arial" charset="0"/>
              </a:rPr>
              <a:t>contextualised</a:t>
            </a:r>
            <a:endParaRPr lang="en-GB"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
          <p:cNvSpPr>
            <a:spLocks noGrp="1"/>
          </p:cNvSpPr>
          <p:nvPr>
            <p:ph type="title"/>
          </p:nvPr>
        </p:nvSpPr>
        <p:spPr/>
        <p:txBody>
          <a:bodyPr/>
          <a:lstStyle/>
          <a:p>
            <a:r>
              <a:rPr lang="en-GB" dirty="0" smtClean="0">
                <a:latin typeface="Arial" charset="0"/>
                <a:cs typeface="Arial" charset="0"/>
              </a:rPr>
              <a:t>There are issues  -  </a:t>
            </a:r>
            <a:r>
              <a:rPr lang="en-GB" i="1" dirty="0" smtClean="0">
                <a:latin typeface="Arial" charset="0"/>
                <a:cs typeface="Arial" charset="0"/>
              </a:rPr>
              <a:t>BUT !</a:t>
            </a:r>
          </a:p>
        </p:txBody>
      </p:sp>
      <p:sp>
        <p:nvSpPr>
          <p:cNvPr id="92162" name="Content Placeholder 2"/>
          <p:cNvSpPr>
            <a:spLocks noGrp="1"/>
          </p:cNvSpPr>
          <p:nvPr>
            <p:ph idx="1"/>
          </p:nvPr>
        </p:nvSpPr>
        <p:spPr/>
        <p:txBody>
          <a:bodyPr/>
          <a:lstStyle/>
          <a:p>
            <a:r>
              <a:rPr lang="en-GB" dirty="0" smtClean="0">
                <a:latin typeface="Arial" charset="0"/>
                <a:cs typeface="Arial" charset="0"/>
              </a:rPr>
              <a:t>Open Access is a real benefit for researchers, the research process, institutions, funders, tax-payers, the public and for our culture and our future</a:t>
            </a:r>
          </a:p>
          <a:p>
            <a:r>
              <a:rPr lang="en-GB" dirty="0" smtClean="0">
                <a:latin typeface="Arial" charset="0"/>
                <a:cs typeface="Arial" charset="0"/>
              </a:rPr>
              <a:t>Support and belief from all of the stakeholders in the research process</a:t>
            </a:r>
          </a:p>
          <a:p>
            <a:r>
              <a:rPr lang="en-GB" dirty="0" smtClean="0">
                <a:latin typeface="Arial" charset="0"/>
                <a:cs typeface="Arial" charset="0"/>
              </a:rPr>
              <a:t>All of the issues </a:t>
            </a:r>
            <a:r>
              <a:rPr lang="en-GB" i="1" dirty="0" smtClean="0">
                <a:latin typeface="Arial" charset="0"/>
                <a:cs typeface="Arial" charset="0"/>
              </a:rPr>
              <a:t>can</a:t>
            </a:r>
            <a:r>
              <a:rPr lang="en-GB" dirty="0" smtClean="0">
                <a:latin typeface="Arial" charset="0"/>
                <a:cs typeface="Arial" charset="0"/>
              </a:rPr>
              <a:t> be resolved</a:t>
            </a:r>
          </a:p>
          <a:p>
            <a:endParaRPr lang="en-GB"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itle 1"/>
          <p:cNvSpPr>
            <a:spLocks noGrp="1"/>
          </p:cNvSpPr>
          <p:nvPr>
            <p:ph type="title"/>
          </p:nvPr>
        </p:nvSpPr>
        <p:spPr/>
        <p:txBody>
          <a:bodyPr/>
          <a:lstStyle/>
          <a:p>
            <a:endParaRPr lang="en-GB" dirty="0" smtClean="0">
              <a:latin typeface="Arial" charset="0"/>
              <a:cs typeface="Arial" charset="0"/>
            </a:endParaRPr>
          </a:p>
        </p:txBody>
      </p:sp>
      <p:sp>
        <p:nvSpPr>
          <p:cNvPr id="4" name="Subtitle 2"/>
          <p:cNvSpPr txBox="1">
            <a:spLocks noGrp="1"/>
          </p:cNvSpPr>
          <p:nvPr>
            <p:ph idx="1"/>
          </p:nvPr>
        </p:nvSpPr>
        <p:spPr>
          <a:xfrm>
            <a:off x="457200" y="1600200"/>
            <a:ext cx="8229600" cy="3857625"/>
          </a:xfrm>
          <a:solidFill>
            <a:schemeClr val="accent6">
              <a:lumMod val="75000"/>
            </a:schemeClr>
          </a:solidFill>
        </p:spPr>
        <p:txBody>
          <a:bodyPr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bg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GB" sz="2000" b="1" dirty="0" smtClean="0"/>
              <a:t>Bill Hubbard</a:t>
            </a:r>
          </a:p>
          <a:p>
            <a:pPr marL="0" indent="0" fontAlgn="auto">
              <a:spcAft>
                <a:spcPts val="0"/>
              </a:spcAft>
              <a:buFont typeface="Arial" panose="020B0604020202020204" pitchFamily="34" charset="0"/>
              <a:buNone/>
              <a:defRPr/>
            </a:pPr>
            <a:r>
              <a:rPr lang="en-GB" sz="2000" b="1" dirty="0" smtClean="0"/>
              <a:t>Director, Centre for Research Communications</a:t>
            </a:r>
          </a:p>
          <a:p>
            <a:pPr marL="0" indent="0" fontAlgn="auto">
              <a:spcAft>
                <a:spcPts val="0"/>
              </a:spcAft>
              <a:buFont typeface="Arial" panose="020B0604020202020204" pitchFamily="34" charset="0"/>
              <a:buNone/>
              <a:defRPr/>
            </a:pPr>
            <a:r>
              <a:rPr lang="en-GB" sz="2000" b="1" dirty="0" smtClean="0"/>
              <a:t>University of Nottingham</a:t>
            </a:r>
          </a:p>
          <a:p>
            <a:pPr marL="0" indent="0" fontAlgn="auto">
              <a:spcAft>
                <a:spcPts val="0"/>
              </a:spcAft>
              <a:buFont typeface="Arial" panose="020B0604020202020204" pitchFamily="34" charset="0"/>
              <a:buNone/>
              <a:defRPr/>
            </a:pPr>
            <a:endParaRPr lang="en-GB" sz="2000" b="1" dirty="0" smtClean="0"/>
          </a:p>
          <a:p>
            <a:pPr marL="0" indent="0" algn="ctr" fontAlgn="auto">
              <a:spcAft>
                <a:spcPts val="0"/>
              </a:spcAft>
              <a:buFont typeface="Arial" panose="020B0604020202020204" pitchFamily="34" charset="0"/>
              <a:buNone/>
              <a:defRPr/>
            </a:pPr>
            <a:r>
              <a:rPr lang="en-GB" sz="2000" b="1" dirty="0" smtClean="0"/>
              <a:t>bill.hubbard@nottingham.ac.uk</a:t>
            </a:r>
          </a:p>
          <a:p>
            <a:pPr marL="0" indent="0" algn="r" fontAlgn="auto">
              <a:spcAft>
                <a:spcPts val="0"/>
              </a:spcAft>
              <a:buFont typeface="Arial" panose="020B0604020202020204" pitchFamily="34" charset="0"/>
              <a:buNone/>
              <a:defRPr/>
            </a:pPr>
            <a:endParaRPr lang="en-GB" sz="2000" b="1" dirty="0" smtClean="0"/>
          </a:p>
          <a:p>
            <a:pPr marL="0" indent="0" algn="r" fontAlgn="auto">
              <a:spcAft>
                <a:spcPts val="0"/>
              </a:spcAft>
              <a:buFont typeface="Arial" panose="020B0604020202020204" pitchFamily="34" charset="0"/>
              <a:buNone/>
              <a:defRPr/>
            </a:pPr>
            <a:r>
              <a:rPr lang="en-GB" sz="2000" b="1" dirty="0" smtClean="0"/>
              <a:t>sherpa.ac.uk/romeo</a:t>
            </a:r>
          </a:p>
          <a:p>
            <a:pPr marL="0" indent="0" algn="r" fontAlgn="auto">
              <a:spcAft>
                <a:spcPts val="0"/>
              </a:spcAft>
              <a:buFont typeface="Arial" panose="020B0604020202020204" pitchFamily="34" charset="0"/>
              <a:buNone/>
              <a:defRPr/>
            </a:pPr>
            <a:r>
              <a:rPr lang="en-GB" sz="2000" b="1" dirty="0" smtClean="0"/>
              <a:t>sherpa.ac.uk/juliet</a:t>
            </a:r>
          </a:p>
          <a:p>
            <a:pPr marL="0" indent="0" algn="r" fontAlgn="auto">
              <a:spcAft>
                <a:spcPts val="0"/>
              </a:spcAft>
              <a:buFont typeface="Arial" panose="020B0604020202020204" pitchFamily="34" charset="0"/>
              <a:buNone/>
              <a:defRPr/>
            </a:pPr>
            <a:r>
              <a:rPr lang="en-GB" sz="2000" b="1" dirty="0" smtClean="0"/>
              <a:t>sherpa.ac.uk/fact</a:t>
            </a:r>
          </a:p>
          <a:p>
            <a:pPr marL="0" indent="0" algn="r" fontAlgn="auto">
              <a:spcAft>
                <a:spcPts val="0"/>
              </a:spcAft>
              <a:buFont typeface="Arial" panose="020B0604020202020204" pitchFamily="34" charset="0"/>
              <a:buNone/>
              <a:defRPr/>
            </a:pPr>
            <a:r>
              <a:rPr lang="en-GB" sz="2000" b="1" dirty="0" smtClean="0"/>
              <a:t>sherpa.ac.uk/opendoar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GB" dirty="0" smtClean="0">
                <a:latin typeface="Arial" charset="0"/>
                <a:cs typeface="Arial" charset="0"/>
              </a:rPr>
              <a:t>Why have policies? - Open Access</a:t>
            </a:r>
          </a:p>
        </p:txBody>
      </p:sp>
      <p:sp>
        <p:nvSpPr>
          <p:cNvPr id="31746" name="Content Placeholder 2"/>
          <p:cNvSpPr>
            <a:spLocks noGrp="1"/>
          </p:cNvSpPr>
          <p:nvPr>
            <p:ph idx="1"/>
          </p:nvPr>
        </p:nvSpPr>
        <p:spPr/>
        <p:txBody>
          <a:bodyPr/>
          <a:lstStyle/>
          <a:p>
            <a:r>
              <a:rPr lang="en-GB" dirty="0" smtClean="0">
                <a:latin typeface="Arial" charset="0"/>
                <a:cs typeface="Arial" charset="0"/>
              </a:rPr>
              <a:t>Without policies in favour, Open Access adoption hovered at ~15%</a:t>
            </a:r>
          </a:p>
          <a:p>
            <a:r>
              <a:rPr lang="en-GB" dirty="0" smtClean="0">
                <a:latin typeface="Arial" charset="0"/>
                <a:cs typeface="Arial" charset="0"/>
              </a:rPr>
              <a:t>Overwhelming majority of researchers in favour of OA concept</a:t>
            </a:r>
          </a:p>
          <a:p>
            <a:r>
              <a:rPr lang="en-GB" dirty="0" smtClean="0">
                <a:latin typeface="Arial" charset="0"/>
                <a:cs typeface="Arial" charset="0"/>
              </a:rPr>
              <a:t>Uptake throttled by set working habits, esteem indicators, reward mechanisms</a:t>
            </a:r>
          </a:p>
          <a:p>
            <a:r>
              <a:rPr lang="en-GB" dirty="0" smtClean="0">
                <a:latin typeface="Arial" charset="0"/>
                <a:cs typeface="Arial" charset="0"/>
              </a:rPr>
              <a:t>Cultural change requires strong incentives</a:t>
            </a:r>
          </a:p>
          <a:p>
            <a:pPr lvl="1"/>
            <a:r>
              <a:rPr lang="en-GB" dirty="0" smtClean="0">
                <a:latin typeface="Arial" charset="0"/>
                <a:cs typeface="Arial" charset="0"/>
              </a:rPr>
              <a:t>Money, esteem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dirty="0" smtClean="0">
                <a:latin typeface="Arial" charset="0"/>
                <a:cs typeface="Arial" charset="0"/>
              </a:rPr>
              <a:t>Why have policies?</a:t>
            </a:r>
          </a:p>
        </p:txBody>
      </p:sp>
      <p:sp>
        <p:nvSpPr>
          <p:cNvPr id="25602" name="Content Placeholder 2"/>
          <p:cNvSpPr>
            <a:spLocks noGrp="1"/>
          </p:cNvSpPr>
          <p:nvPr>
            <p:ph idx="1"/>
          </p:nvPr>
        </p:nvSpPr>
        <p:spPr/>
        <p:txBody>
          <a:bodyPr/>
          <a:lstStyle/>
          <a:p>
            <a:r>
              <a:rPr lang="en-GB" dirty="0" smtClean="0">
                <a:latin typeface="Arial" charset="0"/>
                <a:cs typeface="Arial" charset="0"/>
              </a:rPr>
              <a:t>For control </a:t>
            </a:r>
          </a:p>
          <a:p>
            <a:r>
              <a:rPr lang="en-GB" dirty="0" smtClean="0">
                <a:latin typeface="Arial" charset="0"/>
                <a:cs typeface="Arial" charset="0"/>
              </a:rPr>
              <a:t>To support paths for development</a:t>
            </a:r>
          </a:p>
          <a:p>
            <a:r>
              <a:rPr lang="en-GB" dirty="0" smtClean="0">
                <a:latin typeface="Arial" charset="0"/>
                <a:cs typeface="Arial" charset="0"/>
              </a:rPr>
              <a:t>Understanding background and motivation can be key for an effective response</a:t>
            </a:r>
          </a:p>
          <a:p>
            <a:r>
              <a:rPr lang="en-GB" dirty="0" smtClean="0">
                <a:latin typeface="Arial" charset="0"/>
                <a:cs typeface="Arial" charset="0"/>
              </a:rPr>
              <a:t>For the explicit motivations, ask the policy bodies themselves: the following is my own interpretation . . .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dirty="0" smtClean="0">
                <a:latin typeface="Arial" charset="0"/>
                <a:cs typeface="Arial" charset="0"/>
              </a:rPr>
              <a:t>Why have policies? - Publishers</a:t>
            </a:r>
          </a:p>
        </p:txBody>
      </p:sp>
      <p:sp>
        <p:nvSpPr>
          <p:cNvPr id="26626" name="Content Placeholder 2"/>
          <p:cNvSpPr>
            <a:spLocks noGrp="1"/>
          </p:cNvSpPr>
          <p:nvPr>
            <p:ph idx="1"/>
          </p:nvPr>
        </p:nvSpPr>
        <p:spPr/>
        <p:txBody>
          <a:bodyPr/>
          <a:lstStyle/>
          <a:p>
            <a:r>
              <a:rPr lang="en-GB" dirty="0" smtClean="0">
                <a:latin typeface="Arial" charset="0"/>
                <a:cs typeface="Arial" charset="0"/>
              </a:rPr>
              <a:t>Driven by perception of commercial need</a:t>
            </a:r>
          </a:p>
          <a:p>
            <a:r>
              <a:rPr lang="en-GB" dirty="0" smtClean="0">
                <a:latin typeface="Arial" charset="0"/>
                <a:cs typeface="Arial" charset="0"/>
              </a:rPr>
              <a:t>Faced with uncertainty, human reaction is to freeze the status quo</a:t>
            </a:r>
          </a:p>
          <a:p>
            <a:r>
              <a:rPr lang="en-GB" dirty="0" smtClean="0">
                <a:latin typeface="Arial" charset="0"/>
                <a:cs typeface="Arial" charset="0"/>
              </a:rPr>
              <a:t>Controls environment while a sustainable path is worked out</a:t>
            </a:r>
          </a:p>
          <a:p>
            <a:pPr lvl="1"/>
            <a:r>
              <a:rPr lang="en-GB" dirty="0" smtClean="0">
                <a:latin typeface="Arial" charset="0"/>
                <a:cs typeface="Arial" charset="0"/>
              </a:rPr>
              <a:t>depending on view, </a:t>
            </a:r>
            <a:r>
              <a:rPr lang="en-GB" i="1" dirty="0" smtClean="0">
                <a:latin typeface="Arial" charset="0"/>
                <a:cs typeface="Arial" charset="0"/>
              </a:rPr>
              <a:t>controls</a:t>
            </a:r>
            <a:r>
              <a:rPr lang="en-GB" dirty="0" smtClean="0">
                <a:latin typeface="Arial" charset="0"/>
                <a:cs typeface="Arial" charset="0"/>
              </a:rPr>
              <a:t> might read </a:t>
            </a:r>
            <a:r>
              <a:rPr lang="en-GB" i="1" dirty="0" smtClean="0">
                <a:latin typeface="Arial" charset="0"/>
                <a:cs typeface="Arial" charset="0"/>
              </a:rPr>
              <a:t>restricts</a:t>
            </a:r>
            <a:r>
              <a:rPr lang="en-GB" dirty="0" smtClean="0">
                <a:latin typeface="Arial" charset="0"/>
                <a:cs typeface="Arial" charset="0"/>
              </a:rPr>
              <a:t>; </a:t>
            </a:r>
            <a:r>
              <a:rPr lang="en-GB" i="1" dirty="0" smtClean="0">
                <a:latin typeface="Arial" charset="0"/>
                <a:cs typeface="Arial" charset="0"/>
              </a:rPr>
              <a:t>sustainable</a:t>
            </a:r>
            <a:r>
              <a:rPr lang="en-GB" dirty="0" smtClean="0">
                <a:latin typeface="Arial" charset="0"/>
                <a:cs typeface="Arial" charset="0"/>
              </a:rPr>
              <a:t> might read </a:t>
            </a:r>
            <a:r>
              <a:rPr lang="en-GB" i="1" dirty="0" smtClean="0">
                <a:latin typeface="Arial" charset="0"/>
                <a:cs typeface="Arial" charset="0"/>
              </a:rPr>
              <a:t>profitable</a:t>
            </a:r>
          </a:p>
          <a:p>
            <a:r>
              <a:rPr lang="en-GB" dirty="0" smtClean="0">
                <a:latin typeface="Arial" charset="0"/>
                <a:cs typeface="Arial" charset="0"/>
              </a:rPr>
              <a:t>“Permissions” or “Restrictions”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dirty="0" smtClean="0">
                <a:latin typeface="Arial" charset="0"/>
                <a:cs typeface="Arial" charset="0"/>
              </a:rPr>
              <a:t>Why have policies? - Government</a:t>
            </a:r>
          </a:p>
        </p:txBody>
      </p:sp>
      <p:sp>
        <p:nvSpPr>
          <p:cNvPr id="30722" name="Content Placeholder 2"/>
          <p:cNvSpPr>
            <a:spLocks noGrp="1"/>
          </p:cNvSpPr>
          <p:nvPr>
            <p:ph idx="1"/>
          </p:nvPr>
        </p:nvSpPr>
        <p:spPr/>
        <p:txBody>
          <a:bodyPr/>
          <a:lstStyle/>
          <a:p>
            <a:r>
              <a:rPr lang="en-GB" dirty="0" smtClean="0">
                <a:latin typeface="Arial" charset="0"/>
                <a:cs typeface="Arial" charset="0"/>
              </a:rPr>
              <a:t>Strategic steer, given trends in access to information, transparency</a:t>
            </a:r>
          </a:p>
          <a:p>
            <a:r>
              <a:rPr lang="en-GB" dirty="0" smtClean="0">
                <a:latin typeface="Arial" charset="0"/>
                <a:cs typeface="Arial" charset="0"/>
              </a:rPr>
              <a:t>Improved value and returns for public investment</a:t>
            </a:r>
          </a:p>
          <a:p>
            <a:r>
              <a:rPr lang="en-GB" dirty="0" smtClean="0">
                <a:latin typeface="Arial" charset="0"/>
                <a:cs typeface="Arial" charset="0"/>
              </a:rPr>
              <a:t>Greater exposure of UK research leading to investment</a:t>
            </a:r>
          </a:p>
          <a:p>
            <a:r>
              <a:rPr lang="en-GB" dirty="0" smtClean="0">
                <a:latin typeface="Arial" charset="0"/>
                <a:cs typeface="Arial" charset="0"/>
              </a:rPr>
              <a:t>Improved research environment</a:t>
            </a:r>
          </a:p>
          <a:p>
            <a:endParaRPr lang="en-GB" dirty="0" smtClean="0">
              <a:latin typeface="Arial" charset="0"/>
              <a:cs typeface="Arial" charset="0"/>
            </a:endParaRPr>
          </a:p>
          <a:p>
            <a:endParaRPr lang="en-GB"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GB" dirty="0" smtClean="0">
                <a:latin typeface="Arial" charset="0"/>
                <a:cs typeface="Arial" charset="0"/>
              </a:rPr>
              <a:t>Why have policies? - REF</a:t>
            </a:r>
          </a:p>
        </p:txBody>
      </p:sp>
      <p:sp>
        <p:nvSpPr>
          <p:cNvPr id="29698" name="Content Placeholder 2"/>
          <p:cNvSpPr>
            <a:spLocks noGrp="1"/>
          </p:cNvSpPr>
          <p:nvPr>
            <p:ph idx="1"/>
          </p:nvPr>
        </p:nvSpPr>
        <p:spPr/>
        <p:txBody>
          <a:bodyPr/>
          <a:lstStyle/>
          <a:p>
            <a:r>
              <a:rPr lang="en-GB" dirty="0" smtClean="0">
                <a:latin typeface="Arial" charset="0"/>
                <a:cs typeface="Arial" charset="0"/>
              </a:rPr>
              <a:t>Following lead from Government in shaping future of research communications</a:t>
            </a:r>
          </a:p>
          <a:p>
            <a:r>
              <a:rPr lang="en-GB" dirty="0" smtClean="0">
                <a:latin typeface="Arial" charset="0"/>
                <a:cs typeface="Arial" charset="0"/>
              </a:rPr>
              <a:t>Reducing administrative overhead in REF</a:t>
            </a:r>
          </a:p>
          <a:p>
            <a:pPr lvl="1"/>
            <a:r>
              <a:rPr lang="en-GB" dirty="0" smtClean="0">
                <a:latin typeface="Arial" charset="0"/>
                <a:cs typeface="Arial" charset="0"/>
              </a:rPr>
              <a:t>although it might not seem like it right now!</a:t>
            </a:r>
          </a:p>
          <a:p>
            <a:r>
              <a:rPr lang="en-GB" dirty="0" smtClean="0">
                <a:latin typeface="Arial" charset="0"/>
                <a:cs typeface="Arial" charset="0"/>
              </a:rPr>
              <a:t>Improves records and clarity in national research picture</a:t>
            </a:r>
          </a:p>
          <a:p>
            <a:r>
              <a:rPr lang="en-GB" dirty="0" smtClean="0">
                <a:latin typeface="Arial" charset="0"/>
                <a:cs typeface="Arial" charset="0"/>
              </a:rPr>
              <a:t>Alignment with RCUK and others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1303</TotalTime>
  <Words>2271</Words>
  <Application>Microsoft Office PowerPoint</Application>
  <PresentationFormat>On-screen Show (4:3)</PresentationFormat>
  <Paragraphs>564</Paragraphs>
  <Slides>45</Slides>
  <Notes>45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47" baseType="lpstr">
      <vt:lpstr>Office Theme</vt:lpstr>
      <vt:lpstr>Image</vt:lpstr>
      <vt:lpstr>Getting the Rights Right  - or, When Policies Collide!</vt:lpstr>
      <vt:lpstr>Overview</vt:lpstr>
      <vt:lpstr>Open Access</vt:lpstr>
      <vt:lpstr>What policies exist?</vt:lpstr>
      <vt:lpstr>Why have policies? - Open Access</vt:lpstr>
      <vt:lpstr>Why have policies?</vt:lpstr>
      <vt:lpstr>Why have policies? - Publishers</vt:lpstr>
      <vt:lpstr>Why have policies? - Government</vt:lpstr>
      <vt:lpstr>Why have policies? - REF</vt:lpstr>
      <vt:lpstr>Why have policies? - Funders</vt:lpstr>
      <vt:lpstr>Why have policies? - Institutions</vt:lpstr>
      <vt:lpstr>What drives compliance?</vt:lpstr>
      <vt:lpstr>Dealing with policies</vt:lpstr>
      <vt:lpstr>PowerPoint Presentation</vt:lpstr>
      <vt:lpstr>Researcher’s view from the past. . . </vt:lpstr>
      <vt:lpstr>Researcher’s view . . . </vt:lpstr>
      <vt:lpstr>Researcher’s view . . . </vt:lpstr>
      <vt:lpstr>Researcher’s view . . . </vt:lpstr>
      <vt:lpstr>Researcher’s view . . . </vt:lpstr>
      <vt:lpstr>Researcher’s view . . . </vt:lpstr>
      <vt:lpstr>Researcher’s view . . . </vt:lpstr>
      <vt:lpstr>Researcher’s view . . . </vt:lpstr>
      <vt:lpstr>Researcher’s view . . . </vt:lpstr>
      <vt:lpstr>Researcher’s view . . . </vt:lpstr>
      <vt:lpstr>Researcher’s view . . . </vt:lpstr>
      <vt:lpstr>Researcher’s view . . . </vt:lpstr>
      <vt:lpstr>Researcher’s view . . . </vt:lpstr>
      <vt:lpstr>Researcher’s view . . . </vt:lpstr>
      <vt:lpstr>Researcher’s view . . . </vt:lpstr>
      <vt:lpstr>Researcher’s view from the past. . . </vt:lpstr>
      <vt:lpstr>Researcher’s view . . . </vt:lpstr>
      <vt:lpstr>and soon, with added research data?!</vt:lpstr>
      <vt:lpstr>PowerPoint Presentation</vt:lpstr>
      <vt:lpstr>Is there a key?</vt:lpstr>
      <vt:lpstr>Priorities and Precedence</vt:lpstr>
      <vt:lpstr>Research cycle</vt:lpstr>
      <vt:lpstr>Is there a key? #2</vt:lpstr>
      <vt:lpstr>Is there a key? #3</vt:lpstr>
      <vt:lpstr>Is there a key? #4</vt:lpstr>
      <vt:lpstr>Open Access and the REF</vt:lpstr>
      <vt:lpstr>Institutional strategy</vt:lpstr>
      <vt:lpstr>Internal strategy for change</vt:lpstr>
      <vt:lpstr>Summary</vt:lpstr>
      <vt:lpstr>There are issues  -  BUT !</vt:lpstr>
      <vt:lpstr>PowerPoint Presentation</vt:lpstr>
    </vt:vector>
  </TitlesOfParts>
  <Company>University Of Nottingham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the next REF is only 12 months away!</dc:title>
  <dc:creator>Hubbard Bill</dc:creator>
  <cp:lastModifiedBy>Hubbard Bill</cp:lastModifiedBy>
  <cp:revision>62</cp:revision>
  <cp:lastPrinted>2015-05-19T11:51:21Z</cp:lastPrinted>
  <dcterms:created xsi:type="dcterms:W3CDTF">2015-03-18T15:46:45Z</dcterms:created>
  <dcterms:modified xsi:type="dcterms:W3CDTF">2015-05-19T14:56:08Z</dcterms:modified>
</cp:coreProperties>
</file>